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saveSubsetFonts="1" autoCompressPictures="0">
  <p:sldMasterIdLst>
    <p:sldMasterId id="2147483648" r:id="rId1"/>
  </p:sldMasterIdLst>
  <p:notesMasterIdLst>
    <p:notesMasterId r:id="rId13"/>
  </p:notesMasterIdLst>
  <p:handoutMasterIdLst>
    <p:handoutMasterId r:id="rId14"/>
  </p:handoutMasterIdLst>
  <p:sldIdLst>
    <p:sldId id="257" r:id="rId2"/>
    <p:sldId id="258" r:id="rId3"/>
    <p:sldId id="271" r:id="rId4"/>
    <p:sldId id="273" r:id="rId5"/>
    <p:sldId id="261" r:id="rId6"/>
    <p:sldId id="270" r:id="rId7"/>
    <p:sldId id="260" r:id="rId8"/>
    <p:sldId id="263" r:id="rId9"/>
    <p:sldId id="265" r:id="rId10"/>
    <p:sldId id="268" r:id="rId11"/>
    <p:sldId id="266" r:id="rId12"/>
  </p:sldIdLst>
  <p:sldSz cx="6858000" cy="9144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EBEB"/>
    <a:srgbClr val="F98E2E"/>
    <a:srgbClr val="1B7DCD"/>
    <a:srgbClr val="1B92D7"/>
    <a:srgbClr val="014F7D"/>
    <a:srgbClr val="066EAB"/>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78"/>
    <p:restoredTop sz="95398" autoAdjust="0"/>
  </p:normalViewPr>
  <p:slideViewPr>
    <p:cSldViewPr snapToGrid="0" snapToObjects="1">
      <p:cViewPr>
        <p:scale>
          <a:sx n="100" d="100"/>
          <a:sy n="100" d="100"/>
        </p:scale>
        <p:origin x="1168" y="-34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notesMaster" Target="notesMasters/notesMaster1.xml"/><Relationship Id="rId14" Type="http://schemas.openxmlformats.org/officeDocument/2006/relationships/handoutMaster" Target="handoutMasters/handout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1B75654-375C-EB4E-939C-7823F5739053}" type="datetimeFigureOut">
              <a:rPr lang="en-US" smtClean="0"/>
              <a:t>9/19/17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AA510EE-BA41-B048-91C2-F48C10942980}" type="slidenum">
              <a:rPr lang="en-US" smtClean="0"/>
              <a:t>‹#›</a:t>
            </a:fld>
            <a:endParaRPr lang="en-US" dirty="0"/>
          </a:p>
        </p:txBody>
      </p:sp>
    </p:spTree>
    <p:extLst>
      <p:ext uri="{BB962C8B-B14F-4D97-AF65-F5344CB8AC3E}">
        <p14:creationId xmlns:p14="http://schemas.microsoft.com/office/powerpoint/2010/main" val="13480066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0DDDCD-0E6B-8D4D-AC9B-B3CE6A3A21C9}" type="datetimeFigureOut">
              <a:rPr lang="en-US" smtClean="0"/>
              <a:t>9/19/17</a:t>
            </a:fld>
            <a:endParaRPr lang="en-US" dirty="0"/>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4FD27D-4201-1E4B-9795-2A61F5C65993}" type="slidenum">
              <a:rPr lang="en-US" smtClean="0"/>
              <a:t>‹#›</a:t>
            </a:fld>
            <a:endParaRPr lang="en-US" dirty="0"/>
          </a:p>
        </p:txBody>
      </p:sp>
    </p:spTree>
    <p:extLst>
      <p:ext uri="{BB962C8B-B14F-4D97-AF65-F5344CB8AC3E}">
        <p14:creationId xmlns:p14="http://schemas.microsoft.com/office/powerpoint/2010/main" val="120083933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E33C90-F269-9A49-8768-D7EBF6439750}" type="slidenum">
              <a:rPr lang="en-US" smtClean="0"/>
              <a:t>2</a:t>
            </a:fld>
            <a:endParaRPr lang="en-US" dirty="0"/>
          </a:p>
        </p:txBody>
      </p:sp>
    </p:spTree>
    <p:extLst>
      <p:ext uri="{BB962C8B-B14F-4D97-AF65-F5344CB8AC3E}">
        <p14:creationId xmlns:p14="http://schemas.microsoft.com/office/powerpoint/2010/main" val="1610728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E33C90-F269-9A49-8768-D7EBF6439750}" type="slidenum">
              <a:rPr lang="en-US" smtClean="0"/>
              <a:t>5</a:t>
            </a:fld>
            <a:endParaRPr lang="en-US" dirty="0"/>
          </a:p>
        </p:txBody>
      </p:sp>
    </p:spTree>
    <p:extLst>
      <p:ext uri="{BB962C8B-B14F-4D97-AF65-F5344CB8AC3E}">
        <p14:creationId xmlns:p14="http://schemas.microsoft.com/office/powerpoint/2010/main" val="1630886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4FD27D-4201-1E4B-9795-2A61F5C65993}" type="slidenum">
              <a:rPr lang="en-US" smtClean="0"/>
              <a:t>7</a:t>
            </a:fld>
            <a:endParaRPr lang="en-US" dirty="0"/>
          </a:p>
        </p:txBody>
      </p:sp>
    </p:spTree>
    <p:extLst>
      <p:ext uri="{BB962C8B-B14F-4D97-AF65-F5344CB8AC3E}">
        <p14:creationId xmlns:p14="http://schemas.microsoft.com/office/powerpoint/2010/main" val="344052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4FD27D-4201-1E4B-9795-2A61F5C65993}" type="slidenum">
              <a:rPr lang="en-US" smtClean="0"/>
              <a:t>11</a:t>
            </a:fld>
            <a:endParaRPr lang="en-US" dirty="0"/>
          </a:p>
        </p:txBody>
      </p:sp>
    </p:spTree>
    <p:extLst>
      <p:ext uri="{BB962C8B-B14F-4D97-AF65-F5344CB8AC3E}">
        <p14:creationId xmlns:p14="http://schemas.microsoft.com/office/powerpoint/2010/main" val="1178744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E33C90-F269-9A49-8768-D7EBF6439750}" type="slidenum">
              <a:rPr lang="en-US" smtClean="0"/>
              <a:t>12</a:t>
            </a:fld>
            <a:endParaRPr lang="en-US" dirty="0"/>
          </a:p>
        </p:txBody>
      </p:sp>
    </p:spTree>
    <p:extLst>
      <p:ext uri="{BB962C8B-B14F-4D97-AF65-F5344CB8AC3E}">
        <p14:creationId xmlns:p14="http://schemas.microsoft.com/office/powerpoint/2010/main" val="724172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6/13/16</a:t>
            </a:r>
            <a:endParaRPr lang="en-US" dirty="0"/>
          </a:p>
        </p:txBody>
      </p:sp>
      <p:sp>
        <p:nvSpPr>
          <p:cNvPr id="5" name="Footer Placeholder 4"/>
          <p:cNvSpPr>
            <a:spLocks noGrp="1"/>
          </p:cNvSpPr>
          <p:nvPr>
            <p:ph type="ftr" sz="quarter" idx="11"/>
          </p:nvPr>
        </p:nvSpPr>
        <p:spPr/>
        <p:txBody>
          <a:bodyPr/>
          <a:lstStyle/>
          <a:p>
            <a:r>
              <a:rPr lang="en-US" smtClean="0"/>
              <a:t>{Race Name} Debrief</a:t>
            </a:r>
            <a:endParaRPr lang="en-US" dirty="0"/>
          </a:p>
        </p:txBody>
      </p:sp>
      <p:sp>
        <p:nvSpPr>
          <p:cNvPr id="6" name="Slide Number Placeholder 5"/>
          <p:cNvSpPr>
            <a:spLocks noGrp="1"/>
          </p:cNvSpPr>
          <p:nvPr>
            <p:ph type="sldNum" sz="quarter" idx="12"/>
          </p:nvPr>
        </p:nvSpPr>
        <p:spPr/>
        <p:txBody>
          <a:bodyPr/>
          <a:lstStyle/>
          <a:p>
            <a:fld id="{99C3D19D-4799-8D4C-B688-35852528D372}" type="slidenum">
              <a:rPr lang="en-US" smtClean="0"/>
              <a:t>‹#›</a:t>
            </a:fld>
            <a:endParaRPr lang="en-US" dirty="0"/>
          </a:p>
        </p:txBody>
      </p:sp>
    </p:spTree>
    <p:extLst>
      <p:ext uri="{BB962C8B-B14F-4D97-AF65-F5344CB8AC3E}">
        <p14:creationId xmlns:p14="http://schemas.microsoft.com/office/powerpoint/2010/main" val="2771075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6/13/16</a:t>
            </a:r>
            <a:endParaRPr lang="en-US" dirty="0"/>
          </a:p>
        </p:txBody>
      </p:sp>
      <p:sp>
        <p:nvSpPr>
          <p:cNvPr id="5" name="Footer Placeholder 4"/>
          <p:cNvSpPr>
            <a:spLocks noGrp="1"/>
          </p:cNvSpPr>
          <p:nvPr>
            <p:ph type="ftr" sz="quarter" idx="11"/>
          </p:nvPr>
        </p:nvSpPr>
        <p:spPr/>
        <p:txBody>
          <a:bodyPr/>
          <a:lstStyle/>
          <a:p>
            <a:r>
              <a:rPr lang="en-US" smtClean="0"/>
              <a:t>{Race Name} Debrief</a:t>
            </a:r>
            <a:endParaRPr lang="en-US" dirty="0"/>
          </a:p>
        </p:txBody>
      </p:sp>
      <p:sp>
        <p:nvSpPr>
          <p:cNvPr id="6" name="Slide Number Placeholder 5"/>
          <p:cNvSpPr>
            <a:spLocks noGrp="1"/>
          </p:cNvSpPr>
          <p:nvPr>
            <p:ph type="sldNum" sz="quarter" idx="12"/>
          </p:nvPr>
        </p:nvSpPr>
        <p:spPr/>
        <p:txBody>
          <a:bodyPr/>
          <a:lstStyle/>
          <a:p>
            <a:fld id="{99C3D19D-4799-8D4C-B688-35852528D372}" type="slidenum">
              <a:rPr lang="en-US" smtClean="0"/>
              <a:t>‹#›</a:t>
            </a:fld>
            <a:endParaRPr lang="en-US" dirty="0"/>
          </a:p>
        </p:txBody>
      </p:sp>
    </p:spTree>
    <p:extLst>
      <p:ext uri="{BB962C8B-B14F-4D97-AF65-F5344CB8AC3E}">
        <p14:creationId xmlns:p14="http://schemas.microsoft.com/office/powerpoint/2010/main" val="3869252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1"/>
            <a:ext cx="1157288" cy="10401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7175" y="488951"/>
            <a:ext cx="3357563" cy="10401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6/13/16</a:t>
            </a:r>
            <a:endParaRPr lang="en-US" dirty="0"/>
          </a:p>
        </p:txBody>
      </p:sp>
      <p:sp>
        <p:nvSpPr>
          <p:cNvPr id="5" name="Footer Placeholder 4"/>
          <p:cNvSpPr>
            <a:spLocks noGrp="1"/>
          </p:cNvSpPr>
          <p:nvPr>
            <p:ph type="ftr" sz="quarter" idx="11"/>
          </p:nvPr>
        </p:nvSpPr>
        <p:spPr/>
        <p:txBody>
          <a:bodyPr/>
          <a:lstStyle/>
          <a:p>
            <a:r>
              <a:rPr lang="en-US" smtClean="0"/>
              <a:t>{Race Name} Debrief</a:t>
            </a:r>
            <a:endParaRPr lang="en-US" dirty="0"/>
          </a:p>
        </p:txBody>
      </p:sp>
      <p:sp>
        <p:nvSpPr>
          <p:cNvPr id="6" name="Slide Number Placeholder 5"/>
          <p:cNvSpPr>
            <a:spLocks noGrp="1"/>
          </p:cNvSpPr>
          <p:nvPr>
            <p:ph type="sldNum" sz="quarter" idx="12"/>
          </p:nvPr>
        </p:nvSpPr>
        <p:spPr/>
        <p:txBody>
          <a:bodyPr/>
          <a:lstStyle/>
          <a:p>
            <a:fld id="{99C3D19D-4799-8D4C-B688-35852528D372}" type="slidenum">
              <a:rPr lang="en-US" smtClean="0"/>
              <a:t>‹#›</a:t>
            </a:fld>
            <a:endParaRPr lang="en-US" dirty="0"/>
          </a:p>
        </p:txBody>
      </p:sp>
    </p:spTree>
    <p:extLst>
      <p:ext uri="{BB962C8B-B14F-4D97-AF65-F5344CB8AC3E}">
        <p14:creationId xmlns:p14="http://schemas.microsoft.com/office/powerpoint/2010/main" val="1251827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6/13/16</a:t>
            </a:r>
            <a:endParaRPr lang="en-US" dirty="0"/>
          </a:p>
        </p:txBody>
      </p:sp>
      <p:sp>
        <p:nvSpPr>
          <p:cNvPr id="5" name="Footer Placeholder 4"/>
          <p:cNvSpPr>
            <a:spLocks noGrp="1"/>
          </p:cNvSpPr>
          <p:nvPr>
            <p:ph type="ftr" sz="quarter" idx="11"/>
          </p:nvPr>
        </p:nvSpPr>
        <p:spPr/>
        <p:txBody>
          <a:bodyPr/>
          <a:lstStyle/>
          <a:p>
            <a:r>
              <a:rPr lang="en-US" smtClean="0"/>
              <a:t>{Race Name} Debrief</a:t>
            </a:r>
            <a:endParaRPr lang="en-US" dirty="0"/>
          </a:p>
        </p:txBody>
      </p:sp>
      <p:sp>
        <p:nvSpPr>
          <p:cNvPr id="6" name="Slide Number Placeholder 5"/>
          <p:cNvSpPr>
            <a:spLocks noGrp="1"/>
          </p:cNvSpPr>
          <p:nvPr>
            <p:ph type="sldNum" sz="quarter" idx="12"/>
          </p:nvPr>
        </p:nvSpPr>
        <p:spPr/>
        <p:txBody>
          <a:bodyPr/>
          <a:lstStyle/>
          <a:p>
            <a:fld id="{99C3D19D-4799-8D4C-B688-35852528D372}" type="slidenum">
              <a:rPr lang="en-US" smtClean="0"/>
              <a:t>‹#›</a:t>
            </a:fld>
            <a:endParaRPr lang="en-US" dirty="0"/>
          </a:p>
        </p:txBody>
      </p:sp>
    </p:spTree>
    <p:extLst>
      <p:ext uri="{BB962C8B-B14F-4D97-AF65-F5344CB8AC3E}">
        <p14:creationId xmlns:p14="http://schemas.microsoft.com/office/powerpoint/2010/main" val="2940736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6/13/16</a:t>
            </a:r>
            <a:endParaRPr lang="en-US" dirty="0"/>
          </a:p>
        </p:txBody>
      </p:sp>
      <p:sp>
        <p:nvSpPr>
          <p:cNvPr id="5" name="Footer Placeholder 4"/>
          <p:cNvSpPr>
            <a:spLocks noGrp="1"/>
          </p:cNvSpPr>
          <p:nvPr>
            <p:ph type="ftr" sz="quarter" idx="11"/>
          </p:nvPr>
        </p:nvSpPr>
        <p:spPr/>
        <p:txBody>
          <a:bodyPr/>
          <a:lstStyle/>
          <a:p>
            <a:r>
              <a:rPr lang="en-US" smtClean="0"/>
              <a:t>{Race Name} Debrief</a:t>
            </a:r>
            <a:endParaRPr lang="en-US" dirty="0"/>
          </a:p>
        </p:txBody>
      </p:sp>
      <p:sp>
        <p:nvSpPr>
          <p:cNvPr id="6" name="Slide Number Placeholder 5"/>
          <p:cNvSpPr>
            <a:spLocks noGrp="1"/>
          </p:cNvSpPr>
          <p:nvPr>
            <p:ph type="sldNum" sz="quarter" idx="12"/>
          </p:nvPr>
        </p:nvSpPr>
        <p:spPr/>
        <p:txBody>
          <a:bodyPr/>
          <a:lstStyle/>
          <a:p>
            <a:fld id="{99C3D19D-4799-8D4C-B688-35852528D372}" type="slidenum">
              <a:rPr lang="en-US" smtClean="0"/>
              <a:t>‹#›</a:t>
            </a:fld>
            <a:endParaRPr lang="en-US" dirty="0"/>
          </a:p>
        </p:txBody>
      </p:sp>
    </p:spTree>
    <p:extLst>
      <p:ext uri="{BB962C8B-B14F-4D97-AF65-F5344CB8AC3E}">
        <p14:creationId xmlns:p14="http://schemas.microsoft.com/office/powerpoint/2010/main" val="347347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6/13/16</a:t>
            </a:r>
            <a:endParaRPr lang="en-US" dirty="0"/>
          </a:p>
        </p:txBody>
      </p:sp>
      <p:sp>
        <p:nvSpPr>
          <p:cNvPr id="6" name="Footer Placeholder 5"/>
          <p:cNvSpPr>
            <a:spLocks noGrp="1"/>
          </p:cNvSpPr>
          <p:nvPr>
            <p:ph type="ftr" sz="quarter" idx="11"/>
          </p:nvPr>
        </p:nvSpPr>
        <p:spPr/>
        <p:txBody>
          <a:bodyPr/>
          <a:lstStyle/>
          <a:p>
            <a:r>
              <a:rPr lang="en-US" smtClean="0"/>
              <a:t>{Race Name} Debrief</a:t>
            </a:r>
            <a:endParaRPr lang="en-US" dirty="0"/>
          </a:p>
        </p:txBody>
      </p:sp>
      <p:sp>
        <p:nvSpPr>
          <p:cNvPr id="7" name="Slide Number Placeholder 6"/>
          <p:cNvSpPr>
            <a:spLocks noGrp="1"/>
          </p:cNvSpPr>
          <p:nvPr>
            <p:ph type="sldNum" sz="quarter" idx="12"/>
          </p:nvPr>
        </p:nvSpPr>
        <p:spPr/>
        <p:txBody>
          <a:bodyPr/>
          <a:lstStyle/>
          <a:p>
            <a:fld id="{99C3D19D-4799-8D4C-B688-35852528D372}" type="slidenum">
              <a:rPr lang="en-US" smtClean="0"/>
              <a:t>‹#›</a:t>
            </a:fld>
            <a:endParaRPr lang="en-US" dirty="0"/>
          </a:p>
        </p:txBody>
      </p:sp>
    </p:spTree>
    <p:extLst>
      <p:ext uri="{BB962C8B-B14F-4D97-AF65-F5344CB8AC3E}">
        <p14:creationId xmlns:p14="http://schemas.microsoft.com/office/powerpoint/2010/main" val="871253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6/13/16</a:t>
            </a:r>
            <a:endParaRPr lang="en-US" dirty="0"/>
          </a:p>
        </p:txBody>
      </p:sp>
      <p:sp>
        <p:nvSpPr>
          <p:cNvPr id="8" name="Footer Placeholder 7"/>
          <p:cNvSpPr>
            <a:spLocks noGrp="1"/>
          </p:cNvSpPr>
          <p:nvPr>
            <p:ph type="ftr" sz="quarter" idx="11"/>
          </p:nvPr>
        </p:nvSpPr>
        <p:spPr/>
        <p:txBody>
          <a:bodyPr/>
          <a:lstStyle/>
          <a:p>
            <a:r>
              <a:rPr lang="en-US" smtClean="0"/>
              <a:t>{Race Name} Debrief</a:t>
            </a:r>
            <a:endParaRPr lang="en-US" dirty="0"/>
          </a:p>
        </p:txBody>
      </p:sp>
      <p:sp>
        <p:nvSpPr>
          <p:cNvPr id="9" name="Slide Number Placeholder 8"/>
          <p:cNvSpPr>
            <a:spLocks noGrp="1"/>
          </p:cNvSpPr>
          <p:nvPr>
            <p:ph type="sldNum" sz="quarter" idx="12"/>
          </p:nvPr>
        </p:nvSpPr>
        <p:spPr/>
        <p:txBody>
          <a:bodyPr/>
          <a:lstStyle/>
          <a:p>
            <a:fld id="{99C3D19D-4799-8D4C-B688-35852528D372}" type="slidenum">
              <a:rPr lang="en-US" smtClean="0"/>
              <a:t>‹#›</a:t>
            </a:fld>
            <a:endParaRPr lang="en-US" dirty="0"/>
          </a:p>
        </p:txBody>
      </p:sp>
    </p:spTree>
    <p:extLst>
      <p:ext uri="{BB962C8B-B14F-4D97-AF65-F5344CB8AC3E}">
        <p14:creationId xmlns:p14="http://schemas.microsoft.com/office/powerpoint/2010/main" val="990326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6/13/16</a:t>
            </a:r>
            <a:endParaRPr lang="en-US" dirty="0"/>
          </a:p>
        </p:txBody>
      </p:sp>
      <p:sp>
        <p:nvSpPr>
          <p:cNvPr id="4" name="Footer Placeholder 3"/>
          <p:cNvSpPr>
            <a:spLocks noGrp="1"/>
          </p:cNvSpPr>
          <p:nvPr>
            <p:ph type="ftr" sz="quarter" idx="11"/>
          </p:nvPr>
        </p:nvSpPr>
        <p:spPr/>
        <p:txBody>
          <a:bodyPr/>
          <a:lstStyle/>
          <a:p>
            <a:r>
              <a:rPr lang="en-US" smtClean="0"/>
              <a:t>{Race Name} Debrief</a:t>
            </a:r>
            <a:endParaRPr lang="en-US" dirty="0"/>
          </a:p>
        </p:txBody>
      </p:sp>
      <p:sp>
        <p:nvSpPr>
          <p:cNvPr id="5" name="Slide Number Placeholder 4"/>
          <p:cNvSpPr>
            <a:spLocks noGrp="1"/>
          </p:cNvSpPr>
          <p:nvPr>
            <p:ph type="sldNum" sz="quarter" idx="12"/>
          </p:nvPr>
        </p:nvSpPr>
        <p:spPr/>
        <p:txBody>
          <a:bodyPr/>
          <a:lstStyle/>
          <a:p>
            <a:fld id="{99C3D19D-4799-8D4C-B688-35852528D372}" type="slidenum">
              <a:rPr lang="en-US" smtClean="0"/>
              <a:t>‹#›</a:t>
            </a:fld>
            <a:endParaRPr lang="en-US" dirty="0"/>
          </a:p>
        </p:txBody>
      </p:sp>
    </p:spTree>
    <p:extLst>
      <p:ext uri="{BB962C8B-B14F-4D97-AF65-F5344CB8AC3E}">
        <p14:creationId xmlns:p14="http://schemas.microsoft.com/office/powerpoint/2010/main" val="3209074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6/13/16</a:t>
            </a:r>
            <a:endParaRPr lang="en-US" dirty="0"/>
          </a:p>
        </p:txBody>
      </p:sp>
      <p:sp>
        <p:nvSpPr>
          <p:cNvPr id="3" name="Footer Placeholder 2"/>
          <p:cNvSpPr>
            <a:spLocks noGrp="1"/>
          </p:cNvSpPr>
          <p:nvPr>
            <p:ph type="ftr" sz="quarter" idx="11"/>
          </p:nvPr>
        </p:nvSpPr>
        <p:spPr/>
        <p:txBody>
          <a:bodyPr/>
          <a:lstStyle/>
          <a:p>
            <a:r>
              <a:rPr lang="en-US" smtClean="0"/>
              <a:t>{Race Name} Debrief</a:t>
            </a:r>
            <a:endParaRPr lang="en-US" dirty="0"/>
          </a:p>
        </p:txBody>
      </p:sp>
      <p:sp>
        <p:nvSpPr>
          <p:cNvPr id="4" name="Slide Number Placeholder 3"/>
          <p:cNvSpPr>
            <a:spLocks noGrp="1"/>
          </p:cNvSpPr>
          <p:nvPr>
            <p:ph type="sldNum" sz="quarter" idx="12"/>
          </p:nvPr>
        </p:nvSpPr>
        <p:spPr/>
        <p:txBody>
          <a:bodyPr/>
          <a:lstStyle/>
          <a:p>
            <a:fld id="{99C3D19D-4799-8D4C-B688-35852528D372}" type="slidenum">
              <a:rPr lang="en-US" smtClean="0"/>
              <a:t>‹#›</a:t>
            </a:fld>
            <a:endParaRPr lang="en-US" dirty="0"/>
          </a:p>
        </p:txBody>
      </p:sp>
    </p:spTree>
    <p:extLst>
      <p:ext uri="{BB962C8B-B14F-4D97-AF65-F5344CB8AC3E}">
        <p14:creationId xmlns:p14="http://schemas.microsoft.com/office/powerpoint/2010/main" val="1335293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6/13/16</a:t>
            </a:r>
            <a:endParaRPr lang="en-US" dirty="0"/>
          </a:p>
        </p:txBody>
      </p:sp>
      <p:sp>
        <p:nvSpPr>
          <p:cNvPr id="6" name="Footer Placeholder 5"/>
          <p:cNvSpPr>
            <a:spLocks noGrp="1"/>
          </p:cNvSpPr>
          <p:nvPr>
            <p:ph type="ftr" sz="quarter" idx="11"/>
          </p:nvPr>
        </p:nvSpPr>
        <p:spPr/>
        <p:txBody>
          <a:bodyPr/>
          <a:lstStyle/>
          <a:p>
            <a:r>
              <a:rPr lang="en-US" smtClean="0"/>
              <a:t>{Race Name} Debrief</a:t>
            </a:r>
            <a:endParaRPr lang="en-US" dirty="0"/>
          </a:p>
        </p:txBody>
      </p:sp>
      <p:sp>
        <p:nvSpPr>
          <p:cNvPr id="7" name="Slide Number Placeholder 6"/>
          <p:cNvSpPr>
            <a:spLocks noGrp="1"/>
          </p:cNvSpPr>
          <p:nvPr>
            <p:ph type="sldNum" sz="quarter" idx="12"/>
          </p:nvPr>
        </p:nvSpPr>
        <p:spPr/>
        <p:txBody>
          <a:bodyPr/>
          <a:lstStyle/>
          <a:p>
            <a:fld id="{99C3D19D-4799-8D4C-B688-35852528D372}" type="slidenum">
              <a:rPr lang="en-US" smtClean="0"/>
              <a:t>‹#›</a:t>
            </a:fld>
            <a:endParaRPr lang="en-US" dirty="0"/>
          </a:p>
        </p:txBody>
      </p:sp>
    </p:spTree>
    <p:extLst>
      <p:ext uri="{BB962C8B-B14F-4D97-AF65-F5344CB8AC3E}">
        <p14:creationId xmlns:p14="http://schemas.microsoft.com/office/powerpoint/2010/main" val="4114616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6/13/16</a:t>
            </a:r>
            <a:endParaRPr lang="en-US" dirty="0"/>
          </a:p>
        </p:txBody>
      </p:sp>
      <p:sp>
        <p:nvSpPr>
          <p:cNvPr id="6" name="Footer Placeholder 5"/>
          <p:cNvSpPr>
            <a:spLocks noGrp="1"/>
          </p:cNvSpPr>
          <p:nvPr>
            <p:ph type="ftr" sz="quarter" idx="11"/>
          </p:nvPr>
        </p:nvSpPr>
        <p:spPr/>
        <p:txBody>
          <a:bodyPr/>
          <a:lstStyle/>
          <a:p>
            <a:r>
              <a:rPr lang="en-US" smtClean="0"/>
              <a:t>{Race Name} Debrief</a:t>
            </a:r>
            <a:endParaRPr lang="en-US" dirty="0"/>
          </a:p>
        </p:txBody>
      </p:sp>
      <p:sp>
        <p:nvSpPr>
          <p:cNvPr id="7" name="Slide Number Placeholder 6"/>
          <p:cNvSpPr>
            <a:spLocks noGrp="1"/>
          </p:cNvSpPr>
          <p:nvPr>
            <p:ph type="sldNum" sz="quarter" idx="12"/>
          </p:nvPr>
        </p:nvSpPr>
        <p:spPr/>
        <p:txBody>
          <a:bodyPr/>
          <a:lstStyle/>
          <a:p>
            <a:fld id="{99C3D19D-4799-8D4C-B688-35852528D372}" type="slidenum">
              <a:rPr lang="en-US" smtClean="0"/>
              <a:t>‹#›</a:t>
            </a:fld>
            <a:endParaRPr lang="en-US" dirty="0"/>
          </a:p>
        </p:txBody>
      </p:sp>
    </p:spTree>
    <p:extLst>
      <p:ext uri="{BB962C8B-B14F-4D97-AF65-F5344CB8AC3E}">
        <p14:creationId xmlns:p14="http://schemas.microsoft.com/office/powerpoint/2010/main" val="41058770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6/13/16</a:t>
            </a:r>
            <a:endParaRPr lang="en-US" dirty="0"/>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{Race Name} Debrief</a:t>
            </a:r>
            <a:endParaRPr lang="en-US" dirty="0"/>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99C3D19D-4799-8D4C-B688-35852528D372}" type="slidenum">
              <a:rPr lang="en-US" smtClean="0"/>
              <a:t>‹#›</a:t>
            </a:fld>
            <a:endParaRPr lang="en-US" dirty="0"/>
          </a:p>
        </p:txBody>
      </p:sp>
    </p:spTree>
    <p:extLst>
      <p:ext uri="{BB962C8B-B14F-4D97-AF65-F5344CB8AC3E}">
        <p14:creationId xmlns:p14="http://schemas.microsoft.com/office/powerpoint/2010/main" val="11373761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racejoy.com/tour.html" TargetMode="External"/><Relationship Id="rId4" Type="http://schemas.openxmlformats.org/officeDocument/2006/relationships/hyperlink" Target="http://racejoy.com/assets/docs/BatteryTipsforPhoneFun.pdf" TargetMode="External"/><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26.png"/><Relationship Id="rId5" Type="http://schemas.openxmlformats.org/officeDocument/2006/relationships/image" Target="../media/image32.emf"/><Relationship Id="rId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11" Type="http://schemas.openxmlformats.org/officeDocument/2006/relationships/image" Target="../media/image4.png"/><Relationship Id="rId12" Type="http://schemas.openxmlformats.org/officeDocument/2006/relationships/image" Target="../media/image5.png"/><Relationship Id="rId13" Type="http://schemas.openxmlformats.org/officeDocument/2006/relationships/image" Target="../media/image6.png"/><Relationship Id="rId14" Type="http://schemas.openxmlformats.org/officeDocument/2006/relationships/image" Target="../media/image7.emf"/><Relationship Id="rId15"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hyperlink" Target="http://www.racejoy.net/" TargetMode="External"/><Relationship Id="rId4" Type="http://schemas.openxmlformats.org/officeDocument/2006/relationships/hyperlink" Target="https://www.facebook.com/RaceJoy" TargetMode="External"/><Relationship Id="rId5" Type="http://schemas.openxmlformats.org/officeDocument/2006/relationships/hyperlink" Target="https://twitter.com/RaceJoy" TargetMode="External"/><Relationship Id="rId6" Type="http://schemas.openxmlformats.org/officeDocument/2006/relationships/hyperlink" Target="http://www.racejoy.com/tour.html" TargetMode="External"/><Relationship Id="rId7" Type="http://schemas.openxmlformats.org/officeDocument/2006/relationships/hyperlink" Target="http://www.racejoy.net/download/" TargetMode="External"/><Relationship Id="rId8" Type="http://schemas.openxmlformats.org/officeDocument/2006/relationships/hyperlink" Target="http://tinyurl.com/me5eftn8" TargetMode="External"/><Relationship Id="rId9" Type="http://schemas.openxmlformats.org/officeDocument/2006/relationships/hyperlink" Target="http://tinyurl.com/oyv43h4" TargetMode="External"/><Relationship Id="rId10"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hyperlink" Target="http://racejoy.com/tour.html" TargetMode="External"/><Relationship Id="rId4" Type="http://schemas.openxmlformats.org/officeDocument/2006/relationships/image" Target="../media/image21.png"/><Relationship Id="rId5" Type="http://schemas.openxmlformats.org/officeDocument/2006/relationships/hyperlink" Target="http://racejoy.com/widget.html" TargetMode="External"/><Relationship Id="rId6" Type="http://schemas.openxmlformats.org/officeDocument/2006/relationships/hyperlink" Target="http://racejoy.com/assets/docs/BatteryTipsforPhoneFun.pdf" TargetMode="External"/><Relationship Id="rId7" Type="http://schemas.openxmlformats.org/officeDocument/2006/relationships/hyperlink" Target="http://racejoy.com/img/promotional_corner/AD.png" TargetMode="External"/><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emf"/><Relationship Id="rId5" Type="http://schemas.openxmlformats.org/officeDocument/2006/relationships/image" Target="../media/image19.png"/><Relationship Id="rId6" Type="http://schemas.openxmlformats.org/officeDocument/2006/relationships/hyperlink" Target="http://www.facebook.com/RaceJoy" TargetMode="External"/><Relationship Id="rId7" Type="http://schemas.openxmlformats.org/officeDocument/2006/relationships/image" Target="../media/image25.png"/><Relationship Id="rId8"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6.png"/><Relationship Id="rId5" Type="http://schemas.openxmlformats.org/officeDocument/2006/relationships/hyperlink" Target="http://racejoy.com/assets/docs/PhoneTrak_TrackingTips.pdf" TargetMode="External"/><Relationship Id="rId6" Type="http://schemas.openxmlformats.org/officeDocument/2006/relationships/hyperlink" Target="http://racejoy.com/assets/docs/BatteryTipsforPhoneFun.pdf" TargetMode="External"/><Relationship Id="rId7" Type="http://schemas.openxmlformats.org/officeDocument/2006/relationships/image" Target="../media/image19.png"/><Relationship Id="rId8" Type="http://schemas.openxmlformats.org/officeDocument/2006/relationships/hyperlink" Target="http://www.racejoy.com/tour.html" TargetMode="External"/><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9.emf"/><Relationship Id="rId1" Type="http://schemas.openxmlformats.org/officeDocument/2006/relationships/slideLayout" Target="../slideLayouts/slideLayout2.xml"/><Relationship Id="rId2" Type="http://schemas.openxmlformats.org/officeDocument/2006/relationships/image" Target="../media/image28.emf"/></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14F7D"/>
            </a:gs>
            <a:gs pos="0">
              <a:srgbClr val="066EAB"/>
            </a:gs>
            <a:gs pos="100000">
              <a:srgbClr val="1B92D7">
                <a:shade val="100000"/>
                <a:satMod val="115000"/>
              </a:srgbClr>
            </a:gs>
          </a:gsLst>
          <a:path path="circle">
            <a:fillToRect l="100000" t="100000"/>
          </a:path>
        </a:gradFill>
        <a:effectLst/>
      </p:bgPr>
    </p:bg>
    <p:spTree>
      <p:nvGrpSpPr>
        <p:cNvPr id="1" name=""/>
        <p:cNvGrpSpPr/>
        <p:nvPr/>
      </p:nvGrpSpPr>
      <p:grpSpPr>
        <a:xfrm>
          <a:off x="0" y="0"/>
          <a:ext cx="0" cy="0"/>
          <a:chOff x="0" y="0"/>
          <a:chExt cx="0" cy="0"/>
        </a:xfrm>
      </p:grpSpPr>
      <p:sp>
        <p:nvSpPr>
          <p:cNvPr id="8" name="TextBox 7"/>
          <p:cNvSpPr txBox="1"/>
          <p:nvPr/>
        </p:nvSpPr>
        <p:spPr>
          <a:xfrm>
            <a:off x="2683443" y="8765485"/>
            <a:ext cx="1491114" cy="230832"/>
          </a:xfrm>
          <a:prstGeom prst="rect">
            <a:avLst/>
          </a:prstGeom>
          <a:noFill/>
        </p:spPr>
        <p:txBody>
          <a:bodyPr wrap="none" rtlCol="0">
            <a:spAutoFit/>
          </a:bodyPr>
          <a:lstStyle/>
          <a:p>
            <a:r>
              <a:rPr lang="en-US" sz="900" dirty="0" smtClean="0">
                <a:solidFill>
                  <a:schemeClr val="bg1"/>
                </a:solidFill>
              </a:rPr>
              <a:t>©2017. All Rights Reserved.</a:t>
            </a:r>
            <a:endParaRPr lang="en-US" sz="900" dirty="0">
              <a:solidFill>
                <a:schemeClr val="bg1"/>
              </a:solidFill>
            </a:endParaRPr>
          </a:p>
        </p:txBody>
      </p:sp>
      <p:sp>
        <p:nvSpPr>
          <p:cNvPr id="6" name="TextBox 5"/>
          <p:cNvSpPr txBox="1"/>
          <p:nvPr/>
        </p:nvSpPr>
        <p:spPr>
          <a:xfrm>
            <a:off x="1712662" y="1130300"/>
            <a:ext cx="4923790" cy="1200329"/>
          </a:xfrm>
          <a:prstGeom prst="rect">
            <a:avLst/>
          </a:prstGeom>
          <a:noFill/>
        </p:spPr>
        <p:txBody>
          <a:bodyPr wrap="square" rtlCol="0">
            <a:spAutoFit/>
          </a:bodyPr>
          <a:lstStyle/>
          <a:p>
            <a:pPr algn="r">
              <a:lnSpc>
                <a:spcPct val="150000"/>
              </a:lnSpc>
            </a:pPr>
            <a:r>
              <a:rPr lang="en-US" sz="2800" dirty="0" smtClean="0">
                <a:solidFill>
                  <a:schemeClr val="bg1"/>
                </a:solidFill>
                <a:latin typeface="Arial Rounded MT Bold" charset="0"/>
                <a:ea typeface="Arial Rounded MT Bold" charset="0"/>
                <a:cs typeface="Arial Rounded MT Bold" charset="0"/>
              </a:rPr>
              <a:t>RaceJoy Ready</a:t>
            </a:r>
          </a:p>
          <a:p>
            <a:pPr algn="r">
              <a:lnSpc>
                <a:spcPct val="150000"/>
              </a:lnSpc>
            </a:pPr>
            <a:r>
              <a:rPr lang="en-US" sz="2000" dirty="0" smtClean="0">
                <a:solidFill>
                  <a:schemeClr val="bg1"/>
                </a:solidFill>
                <a:latin typeface="Arial Rounded MT Bold" charset="0"/>
                <a:ea typeface="Arial Rounded MT Bold" charset="0"/>
                <a:cs typeface="Arial Rounded MT Bold" charset="0"/>
              </a:rPr>
              <a:t>Promotion Toolkit</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0600" y="7273733"/>
            <a:ext cx="2171700" cy="519131"/>
          </a:xfrm>
          <a:prstGeom prst="rect">
            <a:avLst/>
          </a:prstGeom>
        </p:spPr>
      </p:pic>
      <p:sp>
        <p:nvSpPr>
          <p:cNvPr id="2" name="Rectangle 1"/>
          <p:cNvSpPr/>
          <p:nvPr/>
        </p:nvSpPr>
        <p:spPr>
          <a:xfrm>
            <a:off x="287304" y="8048342"/>
            <a:ext cx="6118292" cy="461665"/>
          </a:xfrm>
          <a:prstGeom prst="rect">
            <a:avLst/>
          </a:prstGeom>
        </p:spPr>
        <p:txBody>
          <a:bodyPr wrap="square">
            <a:spAutoFit/>
          </a:bodyPr>
          <a:lstStyle/>
          <a:p>
            <a:pPr algn="ctr"/>
            <a:r>
              <a:rPr lang="en-US" sz="1200" i="1" dirty="0">
                <a:solidFill>
                  <a:schemeClr val="bg1"/>
                </a:solidFill>
                <a:latin typeface="Calibri Light" charset="0"/>
                <a:ea typeface="Calibri Light" charset="0"/>
                <a:cs typeface="Calibri Light" charset="0"/>
              </a:rPr>
              <a:t>Please contact us for any additional </a:t>
            </a:r>
            <a:r>
              <a:rPr lang="en-US" sz="1200" i="1" dirty="0" smtClean="0">
                <a:solidFill>
                  <a:schemeClr val="bg1"/>
                </a:solidFill>
                <a:latin typeface="Calibri Light" charset="0"/>
                <a:ea typeface="Calibri Light" charset="0"/>
                <a:cs typeface="Calibri Light" charset="0"/>
              </a:rPr>
              <a:t>items for your promotional needs or if you have questions regarding brand guidelines.</a:t>
            </a:r>
            <a:endParaRPr lang="en-US" sz="1200" i="1" dirty="0">
              <a:solidFill>
                <a:schemeClr val="bg1"/>
              </a:solidFill>
              <a:latin typeface="Calibri Light" charset="0"/>
              <a:ea typeface="Calibri Light" charset="0"/>
              <a:cs typeface="Calibri Light" charset="0"/>
            </a:endParaRPr>
          </a:p>
        </p:txBody>
      </p:sp>
    </p:spTree>
    <p:extLst>
      <p:ext uri="{BB962C8B-B14F-4D97-AF65-F5344CB8AC3E}">
        <p14:creationId xmlns:p14="http://schemas.microsoft.com/office/powerpoint/2010/main" val="408604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8670111"/>
            <a:ext cx="6858000" cy="54333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0" y="-219005"/>
            <a:ext cx="6858000" cy="609173"/>
          </a:xfrm>
          <a:prstGeom prst="rect">
            <a:avLst/>
          </a:prstGeom>
          <a:gradFill flip="none" rotWithShape="1">
            <a:gsLst>
              <a:gs pos="0">
                <a:srgbClr val="1B92D7">
                  <a:shade val="30000"/>
                  <a:satMod val="115000"/>
                </a:srgbClr>
              </a:gs>
              <a:gs pos="50000">
                <a:srgbClr val="1B92D7">
                  <a:shade val="67500"/>
                  <a:satMod val="115000"/>
                </a:srgbClr>
              </a:gs>
              <a:gs pos="100000">
                <a:srgbClr val="1B92D7">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p:cNvSpPr txBox="1"/>
          <p:nvPr/>
        </p:nvSpPr>
        <p:spPr>
          <a:xfrm>
            <a:off x="230297" y="-78848"/>
            <a:ext cx="6245001" cy="369332"/>
          </a:xfrm>
          <a:prstGeom prst="rect">
            <a:avLst/>
          </a:prstGeom>
          <a:noFill/>
        </p:spPr>
        <p:txBody>
          <a:bodyPr wrap="square" rtlCol="0">
            <a:spAutoFit/>
          </a:bodyPr>
          <a:lstStyle/>
          <a:p>
            <a:r>
              <a:rPr lang="en-US" dirty="0" smtClean="0">
                <a:solidFill>
                  <a:schemeClr val="bg1"/>
                </a:solidFill>
                <a:latin typeface="Arial Rounded MT Bold"/>
                <a:cs typeface="Arial Rounded MT Bold"/>
              </a:rPr>
              <a:t>RaceJoy Live Tracking How-To</a:t>
            </a:r>
            <a:endParaRPr lang="en-US" dirty="0">
              <a:solidFill>
                <a:schemeClr val="bg1"/>
              </a:solidFill>
              <a:latin typeface="Arial Rounded MT Bold"/>
              <a:cs typeface="Arial Rounded MT Bold"/>
            </a:endParaRPr>
          </a:p>
        </p:txBody>
      </p:sp>
      <p:sp>
        <p:nvSpPr>
          <p:cNvPr id="24" name="Rectangle 23"/>
          <p:cNvSpPr/>
          <p:nvPr/>
        </p:nvSpPr>
        <p:spPr>
          <a:xfrm>
            <a:off x="128288" y="710807"/>
            <a:ext cx="6601423" cy="2323713"/>
          </a:xfrm>
          <a:prstGeom prst="rect">
            <a:avLst/>
          </a:prstGeom>
        </p:spPr>
        <p:txBody>
          <a:bodyPr wrap="square">
            <a:spAutoFit/>
          </a:bodyPr>
          <a:lstStyle/>
          <a:p>
            <a:pPr>
              <a:spcAft>
                <a:spcPts val="600"/>
              </a:spcAft>
            </a:pPr>
            <a:r>
              <a:rPr lang="en-US" sz="800" b="1" dirty="0" err="1" smtClean="0"/>
              <a:t>SetUp</a:t>
            </a:r>
            <a:endParaRPr lang="en-US" sz="800" dirty="0" smtClean="0"/>
          </a:p>
          <a:p>
            <a:pPr marL="228600" indent="-228600">
              <a:buFont typeface="+mj-lt"/>
              <a:buAutoNum type="arabicPeriod"/>
            </a:pPr>
            <a:r>
              <a:rPr lang="en-US" sz="800" b="1" dirty="0" smtClean="0"/>
              <a:t>Find Race:</a:t>
            </a:r>
            <a:r>
              <a:rPr lang="en-US" sz="800" dirty="0" smtClean="0"/>
              <a:t> Click Featured Races to access the event you are doing.</a:t>
            </a:r>
          </a:p>
          <a:p>
            <a:pPr marL="228600" indent="-228600">
              <a:buFont typeface="+mj-lt"/>
              <a:buAutoNum type="arabicPeriod"/>
            </a:pPr>
            <a:r>
              <a:rPr lang="en-US" sz="800" b="1" dirty="0" smtClean="0"/>
              <a:t>Set Up Phone for Tracking:</a:t>
            </a:r>
            <a:r>
              <a:rPr lang="en-US" sz="800" dirty="0" smtClean="0"/>
              <a:t> Click "I Want To Be Tracked" and follow the prompts carefully. If you are one of the few races where Bib Tag tracking is being offered in RaceJoy, you will need to click the </a:t>
            </a:r>
            <a:r>
              <a:rPr lang="en-US" sz="800" dirty="0" err="1" smtClean="0"/>
              <a:t>PhoneTrak</a:t>
            </a:r>
            <a:r>
              <a:rPr lang="en-US" sz="800" dirty="0" smtClean="0"/>
              <a:t> button to set up your phone.</a:t>
            </a:r>
          </a:p>
          <a:p>
            <a:pPr marL="228600" indent="-228600">
              <a:buFont typeface="+mj-lt"/>
              <a:buAutoNum type="arabicPeriod"/>
            </a:pPr>
            <a:r>
              <a:rPr lang="en-US" sz="800" b="1" dirty="0" smtClean="0"/>
              <a:t>Track Others:</a:t>
            </a:r>
            <a:r>
              <a:rPr lang="en-US" sz="800" dirty="0" smtClean="0"/>
              <a:t> You can track up to 50 people by clicking on the participant icon on the upper part of the screen. Relay Teams need to add ALL team members to their list to receive team progress alerts.</a:t>
            </a:r>
          </a:p>
          <a:p>
            <a:pPr marL="228600" indent="-228600">
              <a:buFont typeface="+mj-lt"/>
              <a:buAutoNum type="arabicPeriod"/>
            </a:pPr>
            <a:r>
              <a:rPr lang="en-US" sz="800" b="1" dirty="0" smtClean="0"/>
              <a:t>Plan to Carry Your Phone:</a:t>
            </a:r>
            <a:r>
              <a:rPr lang="en-US" sz="800" dirty="0" smtClean="0"/>
              <a:t> Participants must carry their phone during the race.</a:t>
            </a:r>
          </a:p>
          <a:p>
            <a:endParaRPr lang="en-US" sz="800" dirty="0" smtClean="0"/>
          </a:p>
          <a:p>
            <a:pPr>
              <a:spcAft>
                <a:spcPts val="600"/>
              </a:spcAft>
            </a:pPr>
            <a:r>
              <a:rPr lang="en-US" sz="800" b="1" dirty="0" smtClean="0"/>
              <a:t>Race </a:t>
            </a:r>
            <a:r>
              <a:rPr lang="en-US" sz="800" b="1" dirty="0"/>
              <a:t>Day</a:t>
            </a:r>
            <a:endParaRPr lang="en-US" sz="800" dirty="0"/>
          </a:p>
          <a:p>
            <a:pPr marL="228600" indent="-228600">
              <a:buFont typeface="+mj-lt"/>
              <a:buAutoNum type="arabicPeriod"/>
            </a:pPr>
            <a:r>
              <a:rPr lang="en-US" sz="800" b="1" dirty="0"/>
              <a:t>Turn Tracking On:</a:t>
            </a:r>
            <a:r>
              <a:rPr lang="en-US" sz="800" dirty="0"/>
              <a:t> Click the green blinking button on Race Day. Tracking is activated 30 minutes before the race start time.</a:t>
            </a:r>
          </a:p>
          <a:p>
            <a:pPr marL="228600" indent="-228600">
              <a:buFont typeface="+mj-lt"/>
              <a:buAutoNum type="arabicPeriod"/>
            </a:pPr>
            <a:r>
              <a:rPr lang="en-US" sz="800" b="1" dirty="0"/>
              <a:t>Click:</a:t>
            </a:r>
            <a:r>
              <a:rPr lang="en-US" sz="800" dirty="0"/>
              <a:t> Click START MY RACE/LEG as you cross the START LINE/LEG for more accurate progress alerts. This is optional. If you do not click START MY RACE, your start time will be based on mile </a:t>
            </a:r>
            <a:r>
              <a:rPr lang="en-US" sz="800" dirty="0" smtClean="0"/>
              <a:t>one.</a:t>
            </a:r>
          </a:p>
          <a:p>
            <a:endParaRPr lang="en-US" sz="800" dirty="0" smtClean="0"/>
          </a:p>
          <a:p>
            <a:r>
              <a:rPr lang="en-US" sz="800" dirty="0" smtClean="0"/>
              <a:t>Relay Teams</a:t>
            </a:r>
            <a:r>
              <a:rPr lang="en-US" sz="800" dirty="0"/>
              <a:t>: select the leg you are completing and wait to click START MY LEG until you begin your leg. The first leg MUST click START MY LEG to receive team progress alerts</a:t>
            </a:r>
            <a:r>
              <a:rPr lang="en-US" sz="800" dirty="0" smtClean="0"/>
              <a:t>.</a:t>
            </a:r>
          </a:p>
          <a:p>
            <a:endParaRPr lang="en-US" sz="800" dirty="0"/>
          </a:p>
          <a:p>
            <a:r>
              <a:rPr lang="en-US" sz="700" b="1" dirty="0"/>
              <a:t>Replay Race Day in Buzz:</a:t>
            </a:r>
            <a:r>
              <a:rPr lang="en-US" sz="700" dirty="0"/>
              <a:t> Click Buzz to review your alerts and replay </a:t>
            </a:r>
            <a:r>
              <a:rPr lang="en-US" sz="700" dirty="0" smtClean="0"/>
              <a:t>cheers! </a:t>
            </a:r>
            <a:endParaRPr lang="en-US" sz="700" dirty="0">
              <a:ea typeface="Helvetica Neue Light" charset="0"/>
              <a:cs typeface="Helvetica Neue Light" charset="0"/>
            </a:endParaRPr>
          </a:p>
        </p:txBody>
      </p:sp>
      <p:sp>
        <p:nvSpPr>
          <p:cNvPr id="28" name="Rectangle 27"/>
          <p:cNvSpPr/>
          <p:nvPr/>
        </p:nvSpPr>
        <p:spPr>
          <a:xfrm>
            <a:off x="2378497" y="446818"/>
            <a:ext cx="1667329" cy="279622"/>
          </a:xfrm>
          <a:prstGeom prst="rect">
            <a:avLst/>
          </a:prstGeom>
        </p:spPr>
        <p:txBody>
          <a:bodyPr wrap="square">
            <a:spAutoFit/>
          </a:bodyPr>
          <a:lstStyle/>
          <a:p>
            <a:pPr algn="ctr" fontAlgn="auto">
              <a:spcBef>
                <a:spcPts val="0"/>
              </a:spcBef>
              <a:spcAft>
                <a:spcPts val="0"/>
              </a:spcAft>
              <a:defRPr/>
            </a:pPr>
            <a:r>
              <a:rPr lang="en-US" sz="1200" dirty="0" smtClean="0">
                <a:solidFill>
                  <a:srgbClr val="1B7DCD"/>
                </a:solidFill>
                <a:latin typeface="Arial Rounded MT Bold" charset="0"/>
                <a:ea typeface="Arial Rounded MT Bold" charset="0"/>
                <a:cs typeface="Arial Rounded MT Bold" charset="0"/>
              </a:rPr>
              <a:t>Track Me How-To</a:t>
            </a:r>
            <a:endParaRPr lang="en-US" sz="1200" dirty="0">
              <a:solidFill>
                <a:srgbClr val="1B7DCD"/>
              </a:solidFill>
              <a:latin typeface="Arial Rounded MT Bold" charset="0"/>
              <a:ea typeface="Arial Rounded MT Bold" charset="0"/>
              <a:cs typeface="Arial Rounded MT Bold" charset="0"/>
            </a:endParaRPr>
          </a:p>
        </p:txBody>
      </p:sp>
      <p:sp>
        <p:nvSpPr>
          <p:cNvPr id="29" name="Rectangle 28"/>
          <p:cNvSpPr/>
          <p:nvPr/>
        </p:nvSpPr>
        <p:spPr>
          <a:xfrm>
            <a:off x="2378497" y="3735094"/>
            <a:ext cx="1801618" cy="276999"/>
          </a:xfrm>
          <a:prstGeom prst="rect">
            <a:avLst/>
          </a:prstGeom>
        </p:spPr>
        <p:txBody>
          <a:bodyPr wrap="square">
            <a:spAutoFit/>
          </a:bodyPr>
          <a:lstStyle/>
          <a:p>
            <a:pPr algn="ctr" fontAlgn="auto">
              <a:spcBef>
                <a:spcPts val="0"/>
              </a:spcBef>
              <a:spcAft>
                <a:spcPts val="0"/>
              </a:spcAft>
              <a:defRPr/>
            </a:pPr>
            <a:r>
              <a:rPr lang="en-US" sz="1200" dirty="0" smtClean="0">
                <a:solidFill>
                  <a:srgbClr val="1B7DCD"/>
                </a:solidFill>
                <a:latin typeface="Arial Rounded MT Bold" charset="0"/>
                <a:ea typeface="Arial Rounded MT Bold" charset="0"/>
                <a:cs typeface="Arial Rounded MT Bold" charset="0"/>
              </a:rPr>
              <a:t>Track Others How-To</a:t>
            </a:r>
            <a:endParaRPr lang="en-US" sz="1200" dirty="0">
              <a:solidFill>
                <a:srgbClr val="1B7DCD"/>
              </a:solidFill>
              <a:latin typeface="Arial Rounded MT Bold" charset="0"/>
              <a:ea typeface="Arial Rounded MT Bold" charset="0"/>
              <a:cs typeface="Arial Rounded MT Bold" charset="0"/>
            </a:endParaRPr>
          </a:p>
        </p:txBody>
      </p:sp>
      <p:sp>
        <p:nvSpPr>
          <p:cNvPr id="30" name="Rectangle 29"/>
          <p:cNvSpPr/>
          <p:nvPr/>
        </p:nvSpPr>
        <p:spPr>
          <a:xfrm>
            <a:off x="128288" y="4000518"/>
            <a:ext cx="6601424" cy="1487971"/>
          </a:xfrm>
          <a:prstGeom prst="rect">
            <a:avLst/>
          </a:prstGeom>
        </p:spPr>
        <p:txBody>
          <a:bodyPr wrap="square">
            <a:spAutoFit/>
          </a:bodyPr>
          <a:lstStyle/>
          <a:p>
            <a:pPr marL="228600" indent="-228600">
              <a:lnSpc>
                <a:spcPct val="114000"/>
              </a:lnSpc>
              <a:buFont typeface="+mj-lt"/>
              <a:buAutoNum type="arabicPeriod"/>
            </a:pPr>
            <a:r>
              <a:rPr lang="en-US" sz="800" b="1" dirty="0" smtClean="0">
                <a:ea typeface="Helvetica Neue Light" charset="0"/>
                <a:cs typeface="Helvetica Neue Light" charset="0"/>
              </a:rPr>
              <a:t>Add </a:t>
            </a:r>
            <a:r>
              <a:rPr lang="en-US" sz="800" b="1" dirty="0">
                <a:ea typeface="Helvetica Neue Light" charset="0"/>
                <a:cs typeface="Helvetica Neue Light" charset="0"/>
              </a:rPr>
              <a:t>participants </a:t>
            </a:r>
            <a:r>
              <a:rPr lang="en-US" sz="800" dirty="0">
                <a:ea typeface="Helvetica Neue Light" charset="0"/>
                <a:cs typeface="Helvetica Neue Light" charset="0"/>
              </a:rPr>
              <a:t>to your participants </a:t>
            </a:r>
            <a:r>
              <a:rPr lang="en-US" sz="800" dirty="0" smtClean="0">
                <a:ea typeface="Helvetica Neue Light" charset="0"/>
                <a:cs typeface="Helvetica Neue Light" charset="0"/>
              </a:rPr>
              <a:t>list:</a:t>
            </a:r>
          </a:p>
          <a:p>
            <a:pPr marL="685800" lvl="1" indent="-228600">
              <a:lnSpc>
                <a:spcPct val="114000"/>
              </a:lnSpc>
              <a:buFont typeface="Arial" charset="0"/>
              <a:buChar char="•"/>
            </a:pPr>
            <a:r>
              <a:rPr lang="en-US" sz="800" dirty="0" smtClean="0">
                <a:ea typeface="Helvetica Neue Light" charset="0"/>
                <a:cs typeface="Helvetica Neue Light" charset="0"/>
              </a:rPr>
              <a:t>Click </a:t>
            </a:r>
            <a:r>
              <a:rPr lang="en-US" sz="800" dirty="0">
                <a:ea typeface="Helvetica Neue Light" charset="0"/>
                <a:cs typeface="Helvetica Neue Light" charset="0"/>
              </a:rPr>
              <a:t>on the icon on the upper corner of your screen and search for your participant.</a:t>
            </a:r>
          </a:p>
          <a:p>
            <a:pPr marL="228600" indent="-228600">
              <a:lnSpc>
                <a:spcPct val="114000"/>
              </a:lnSpc>
              <a:buFont typeface="+mj-lt"/>
              <a:buAutoNum type="arabicPeriod"/>
            </a:pPr>
            <a:r>
              <a:rPr lang="en-US" sz="800" b="1" dirty="0" smtClean="0">
                <a:ea typeface="Helvetica Neue Light" charset="0"/>
                <a:cs typeface="Helvetica Neue Light" charset="0"/>
              </a:rPr>
              <a:t>Track</a:t>
            </a:r>
            <a:r>
              <a:rPr lang="en-US" sz="800" dirty="0" smtClean="0">
                <a:ea typeface="Helvetica Neue Light" charset="0"/>
                <a:cs typeface="Helvetica Neue Light" charset="0"/>
              </a:rPr>
              <a:t> </a:t>
            </a:r>
            <a:r>
              <a:rPr lang="en-US" sz="800" dirty="0">
                <a:ea typeface="Helvetica Neue Light" charset="0"/>
                <a:cs typeface="Helvetica Neue Light" charset="0"/>
              </a:rPr>
              <a:t>them in a </a:t>
            </a:r>
            <a:r>
              <a:rPr lang="en-US" sz="800" b="1" dirty="0">
                <a:ea typeface="Helvetica Neue Light" charset="0"/>
                <a:cs typeface="Helvetica Neue Light" charset="0"/>
              </a:rPr>
              <a:t>map </a:t>
            </a:r>
            <a:r>
              <a:rPr lang="en-US" sz="800" b="1" dirty="0" smtClean="0">
                <a:ea typeface="Helvetica Neue Light" charset="0"/>
                <a:cs typeface="Helvetica Neue Light" charset="0"/>
              </a:rPr>
              <a:t>view</a:t>
            </a:r>
            <a:r>
              <a:rPr lang="en-US" sz="800" dirty="0" smtClean="0">
                <a:ea typeface="Helvetica Neue Light" charset="0"/>
                <a:cs typeface="Helvetica Neue Light" charset="0"/>
              </a:rPr>
              <a:t>:</a:t>
            </a:r>
          </a:p>
          <a:p>
            <a:pPr marL="628650" lvl="1" indent="-171450">
              <a:lnSpc>
                <a:spcPct val="114000"/>
              </a:lnSpc>
              <a:buFont typeface="Arial" charset="0"/>
              <a:buChar char="•"/>
            </a:pPr>
            <a:r>
              <a:rPr lang="en-US" sz="800" dirty="0" smtClean="0">
                <a:ea typeface="Helvetica Neue Light" charset="0"/>
                <a:cs typeface="Helvetica Neue Light" charset="0"/>
              </a:rPr>
              <a:t>Apple </a:t>
            </a:r>
            <a:r>
              <a:rPr lang="en-US" sz="800" dirty="0">
                <a:ea typeface="Helvetica Neue Light" charset="0"/>
                <a:cs typeface="Helvetica Neue Light" charset="0"/>
              </a:rPr>
              <a:t>Users: click the feet icon at the bottom of the </a:t>
            </a:r>
            <a:r>
              <a:rPr lang="en-US" sz="800" dirty="0" smtClean="0">
                <a:ea typeface="Helvetica Neue Light" charset="0"/>
                <a:cs typeface="Helvetica Neue Light" charset="0"/>
              </a:rPr>
              <a:t>screen.</a:t>
            </a:r>
          </a:p>
          <a:p>
            <a:pPr marL="628650" lvl="1" indent="-171450">
              <a:lnSpc>
                <a:spcPct val="114000"/>
              </a:lnSpc>
              <a:buFont typeface="Arial" charset="0"/>
              <a:buChar char="•"/>
            </a:pPr>
            <a:r>
              <a:rPr lang="en-US" sz="800" dirty="0" smtClean="0">
                <a:ea typeface="Helvetica Neue Light" charset="0"/>
                <a:cs typeface="Helvetica Neue Light" charset="0"/>
              </a:rPr>
              <a:t>Android </a:t>
            </a:r>
            <a:r>
              <a:rPr lang="en-US" sz="800" dirty="0">
                <a:ea typeface="Helvetica Neue Light" charset="0"/>
                <a:cs typeface="Helvetica Neue Light" charset="0"/>
              </a:rPr>
              <a:t>Users: click the Track button at the top menu bar.</a:t>
            </a:r>
          </a:p>
          <a:p>
            <a:pPr marL="228600" indent="-228600">
              <a:lnSpc>
                <a:spcPct val="114000"/>
              </a:lnSpc>
              <a:buFont typeface="+mj-lt"/>
              <a:buAutoNum type="arabicPeriod"/>
            </a:pPr>
            <a:r>
              <a:rPr lang="en-US" sz="800" b="1" dirty="0" smtClean="0">
                <a:ea typeface="Helvetica Neue Light" charset="0"/>
                <a:cs typeface="Helvetica Neue Light" charset="0"/>
              </a:rPr>
              <a:t>Track</a:t>
            </a:r>
            <a:r>
              <a:rPr lang="en-US" sz="800" dirty="0" smtClean="0">
                <a:ea typeface="Helvetica Neue Light" charset="0"/>
                <a:cs typeface="Helvetica Neue Light" charset="0"/>
              </a:rPr>
              <a:t> </a:t>
            </a:r>
            <a:r>
              <a:rPr lang="en-US" sz="800" dirty="0">
                <a:ea typeface="Helvetica Neue Light" charset="0"/>
                <a:cs typeface="Helvetica Neue Light" charset="0"/>
              </a:rPr>
              <a:t>them with </a:t>
            </a:r>
            <a:r>
              <a:rPr lang="en-US" sz="800" b="1" dirty="0">
                <a:ea typeface="Helvetica Neue Light" charset="0"/>
                <a:cs typeface="Helvetica Neue Light" charset="0"/>
              </a:rPr>
              <a:t>GPS-based progress </a:t>
            </a:r>
            <a:r>
              <a:rPr lang="en-US" sz="800" b="1" dirty="0" smtClean="0">
                <a:ea typeface="Helvetica Neue Light" charset="0"/>
                <a:cs typeface="Helvetica Neue Light" charset="0"/>
              </a:rPr>
              <a:t>alerts</a:t>
            </a:r>
            <a:r>
              <a:rPr lang="en-US" sz="800" dirty="0" smtClean="0">
                <a:ea typeface="Helvetica Neue Light" charset="0"/>
                <a:cs typeface="Helvetica Neue Light" charset="0"/>
              </a:rPr>
              <a:t>:</a:t>
            </a:r>
          </a:p>
          <a:p>
            <a:pPr marL="685800" lvl="1" indent="-228600">
              <a:lnSpc>
                <a:spcPct val="114000"/>
              </a:lnSpc>
              <a:buFont typeface="Arial" charset="0"/>
              <a:buChar char="•"/>
            </a:pPr>
            <a:r>
              <a:rPr lang="en-US" sz="800" dirty="0" smtClean="0">
                <a:ea typeface="Helvetica Neue Light" charset="0"/>
                <a:cs typeface="Helvetica Neue Light" charset="0"/>
              </a:rPr>
              <a:t>You </a:t>
            </a:r>
            <a:r>
              <a:rPr lang="en-US" sz="800" dirty="0">
                <a:ea typeface="Helvetica Neue Light" charset="0"/>
                <a:cs typeface="Helvetica Neue Light" charset="0"/>
              </a:rPr>
              <a:t>will automatically receive these once you've added people to your participant </a:t>
            </a:r>
            <a:r>
              <a:rPr lang="en-US" sz="800" dirty="0" smtClean="0">
                <a:ea typeface="Helvetica Neue Light" charset="0"/>
                <a:cs typeface="Helvetica Neue Light" charset="0"/>
              </a:rPr>
              <a:t>list.</a:t>
            </a:r>
          </a:p>
          <a:p>
            <a:pPr marL="685800" lvl="1" indent="-228600">
              <a:lnSpc>
                <a:spcPct val="114000"/>
              </a:lnSpc>
              <a:buFont typeface="Arial" charset="0"/>
              <a:buChar char="•"/>
            </a:pPr>
            <a:r>
              <a:rPr lang="en-US" sz="800" dirty="0" smtClean="0">
                <a:ea typeface="Helvetica Neue Light" charset="0"/>
                <a:cs typeface="Helvetica Neue Light" charset="0"/>
              </a:rPr>
              <a:t>Click </a:t>
            </a:r>
            <a:r>
              <a:rPr lang="en-US" sz="800" dirty="0">
                <a:ea typeface="Helvetica Neue Light" charset="0"/>
                <a:cs typeface="Helvetica Neue Light" charset="0"/>
              </a:rPr>
              <a:t>Buzz and then Progress Alerts to view alerts </a:t>
            </a:r>
            <a:r>
              <a:rPr lang="en-US" sz="800" dirty="0" smtClean="0">
                <a:ea typeface="Helvetica Neue Light" charset="0"/>
                <a:cs typeface="Helvetica Neue Light" charset="0"/>
              </a:rPr>
              <a:t>received.</a:t>
            </a:r>
          </a:p>
          <a:p>
            <a:pPr marL="685800" lvl="1" indent="-228600">
              <a:lnSpc>
                <a:spcPct val="114000"/>
              </a:lnSpc>
              <a:buFont typeface="Arial" charset="0"/>
              <a:buChar char="•"/>
            </a:pPr>
            <a:r>
              <a:rPr lang="en-US" sz="800" dirty="0" smtClean="0">
                <a:ea typeface="Helvetica Neue Light" charset="0"/>
                <a:cs typeface="Helvetica Neue Light" charset="0"/>
              </a:rPr>
              <a:t>The </a:t>
            </a:r>
            <a:r>
              <a:rPr lang="en-US" sz="800" dirty="0">
                <a:ea typeface="Helvetica Neue Light" charset="0"/>
                <a:cs typeface="Helvetica Neue Light" charset="0"/>
              </a:rPr>
              <a:t>number of alerts vary by race and are typically sent out at every </a:t>
            </a:r>
            <a:r>
              <a:rPr lang="en-US" sz="800" dirty="0" smtClean="0">
                <a:ea typeface="Helvetica Neue Light" charset="0"/>
                <a:cs typeface="Helvetica Neue Light" charset="0"/>
              </a:rPr>
              <a:t>mile.</a:t>
            </a:r>
          </a:p>
          <a:p>
            <a:pPr marL="685800" lvl="1" indent="-228600">
              <a:lnSpc>
                <a:spcPct val="114000"/>
              </a:lnSpc>
              <a:buFont typeface="Arial" charset="0"/>
              <a:buChar char="•"/>
            </a:pPr>
            <a:r>
              <a:rPr lang="en-US" sz="800" dirty="0" smtClean="0">
                <a:ea typeface="Helvetica Neue Light" charset="0"/>
                <a:cs typeface="Helvetica Neue Light" charset="0"/>
              </a:rPr>
              <a:t>Make </a:t>
            </a:r>
            <a:r>
              <a:rPr lang="en-US" sz="800" dirty="0">
                <a:ea typeface="Helvetica Neue Light" charset="0"/>
                <a:cs typeface="Helvetica Neue Light" charset="0"/>
              </a:rPr>
              <a:t>sure you have your Notifications ON and your volume up to receive alerts.</a:t>
            </a:r>
          </a:p>
        </p:txBody>
      </p:sp>
      <p:cxnSp>
        <p:nvCxnSpPr>
          <p:cNvPr id="31" name="Straight Connector 30"/>
          <p:cNvCxnSpPr/>
          <p:nvPr/>
        </p:nvCxnSpPr>
        <p:spPr>
          <a:xfrm>
            <a:off x="1177330" y="3726855"/>
            <a:ext cx="4350936" cy="0"/>
          </a:xfrm>
          <a:prstGeom prst="line">
            <a:avLst/>
          </a:prstGeom>
          <a:ln w="952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230296" y="5806501"/>
            <a:ext cx="6499415" cy="2308324"/>
          </a:xfrm>
          <a:prstGeom prst="rect">
            <a:avLst/>
          </a:prstGeom>
        </p:spPr>
        <p:txBody>
          <a:bodyPr wrap="square">
            <a:spAutoFit/>
          </a:bodyPr>
          <a:lstStyle/>
          <a:p>
            <a:pPr marL="228600" indent="-228600">
              <a:buFont typeface="+mj-lt"/>
              <a:buAutoNum type="arabicPeriod"/>
            </a:pPr>
            <a:r>
              <a:rPr lang="en-US" sz="800" b="1" dirty="0"/>
              <a:t>Team Set </a:t>
            </a:r>
            <a:r>
              <a:rPr lang="en-US" sz="800" b="1" dirty="0" smtClean="0"/>
              <a:t>Up:</a:t>
            </a:r>
            <a:endParaRPr lang="en-US" sz="800" dirty="0"/>
          </a:p>
          <a:p>
            <a:pPr marL="685800" lvl="1" indent="-228600">
              <a:buFont typeface="Arial" charset="0"/>
              <a:buChar char="•"/>
            </a:pPr>
            <a:r>
              <a:rPr lang="en-US" sz="800" dirty="0" smtClean="0"/>
              <a:t>All </a:t>
            </a:r>
            <a:r>
              <a:rPr lang="en-US" sz="800" dirty="0"/>
              <a:t>need to click "I Want to Be Tracked" upon initial set up. Follow the prompts.</a:t>
            </a:r>
          </a:p>
          <a:p>
            <a:pPr marL="685800" lvl="1" indent="-228600">
              <a:buFont typeface="Arial" charset="0"/>
              <a:buChar char="•"/>
            </a:pPr>
            <a:r>
              <a:rPr lang="en-US" sz="800" dirty="0" smtClean="0"/>
              <a:t>Select </a:t>
            </a:r>
            <a:r>
              <a:rPr lang="en-US" sz="800" dirty="0"/>
              <a:t>"Relay Course" option in course selection section. You may need to scroll down the course option </a:t>
            </a:r>
            <a:r>
              <a:rPr lang="en-US" sz="800" dirty="0" smtClean="0"/>
              <a:t>list.</a:t>
            </a:r>
          </a:p>
          <a:p>
            <a:pPr marL="685800" lvl="1" indent="-228600">
              <a:buFont typeface="Arial" charset="0"/>
              <a:buChar char="•"/>
            </a:pPr>
            <a:r>
              <a:rPr lang="en-US" sz="800" dirty="0" smtClean="0"/>
              <a:t>Sign </a:t>
            </a:r>
            <a:r>
              <a:rPr lang="en-US" sz="800" dirty="0"/>
              <a:t>up with team or add team to list, if not shown. Make sure to select the correct team as many team names are </a:t>
            </a:r>
            <a:r>
              <a:rPr lang="en-US" sz="800" dirty="0" smtClean="0"/>
              <a:t>similar.</a:t>
            </a:r>
          </a:p>
          <a:p>
            <a:pPr marL="685800" lvl="1" indent="-228600">
              <a:buFont typeface="Arial" charset="0"/>
              <a:buChar char="•"/>
            </a:pPr>
            <a:r>
              <a:rPr lang="en-US" sz="800" dirty="0" smtClean="0"/>
              <a:t>Add </a:t>
            </a:r>
            <a:r>
              <a:rPr lang="en-US" sz="800" dirty="0"/>
              <a:t>ALL team members to your participant list (this is required to receive team progress alerts).</a:t>
            </a:r>
          </a:p>
          <a:p>
            <a:endParaRPr lang="en-US" sz="800" dirty="0"/>
          </a:p>
          <a:p>
            <a:pPr marL="228600" indent="-228600">
              <a:buFont typeface="+mj-lt"/>
              <a:buAutoNum type="arabicPeriod" startAt="2"/>
            </a:pPr>
            <a:r>
              <a:rPr lang="en-US" sz="800" b="1" dirty="0"/>
              <a:t>Race Day: Select &amp; Start Leg:</a:t>
            </a:r>
            <a:endParaRPr lang="en-US" sz="800" dirty="0"/>
          </a:p>
          <a:p>
            <a:pPr marL="628650" lvl="1" indent="-171450">
              <a:buFont typeface="Arial" charset="0"/>
              <a:buChar char="•"/>
            </a:pPr>
            <a:r>
              <a:rPr lang="en-US" sz="800" dirty="0"/>
              <a:t>Select Leg: Select the leg you are going to complete.</a:t>
            </a:r>
          </a:p>
          <a:p>
            <a:pPr marL="628650" lvl="1" indent="-171450">
              <a:buFont typeface="Arial" charset="0"/>
              <a:buChar char="•"/>
            </a:pPr>
            <a:r>
              <a:rPr lang="en-US" sz="800" dirty="0"/>
              <a:t>Wait to click START MY LEG until you actually begin your leg. This begins the personal race time for that leg.</a:t>
            </a:r>
          </a:p>
          <a:p>
            <a:pPr marL="628650" lvl="1" indent="-171450">
              <a:buFont typeface="Arial" charset="0"/>
              <a:buChar char="•"/>
            </a:pPr>
            <a:r>
              <a:rPr lang="en-US" sz="800" dirty="0"/>
              <a:t>If you are doing more than one leg, you will need to select each leg and click "Start My Leg" as you begin each segment. </a:t>
            </a:r>
          </a:p>
          <a:p>
            <a:endParaRPr lang="en-US" sz="800" dirty="0"/>
          </a:p>
          <a:p>
            <a:pPr lvl="1"/>
            <a:r>
              <a:rPr lang="en-US" sz="800" i="1" dirty="0" smtClean="0"/>
              <a:t>If you do not click START MY LEG, then GPS tracking will still be available as long as you turn your tracking on. You just will not receive progress alerts for that segment.</a:t>
            </a:r>
          </a:p>
          <a:p>
            <a:endParaRPr lang="en-US" sz="800" dirty="0"/>
          </a:p>
          <a:p>
            <a:r>
              <a:rPr lang="en-US" sz="800" b="1" dirty="0"/>
              <a:t>Verify Proper Team Set Up:</a:t>
            </a:r>
            <a:endParaRPr lang="en-US" sz="800" dirty="0"/>
          </a:p>
          <a:p>
            <a:pPr marL="171450" indent="-171450">
              <a:buFont typeface="Arial" charset="0"/>
              <a:buChar char="•"/>
            </a:pPr>
            <a:r>
              <a:rPr lang="en-US" sz="800" dirty="0"/>
              <a:t>Click the </a:t>
            </a:r>
            <a:r>
              <a:rPr lang="en-US" sz="800" b="1" dirty="0"/>
              <a:t>More</a:t>
            </a:r>
            <a:r>
              <a:rPr lang="en-US" sz="800" dirty="0"/>
              <a:t> button on race page in RaceJoy.</a:t>
            </a:r>
          </a:p>
          <a:p>
            <a:pPr marL="171450" indent="-171450">
              <a:buFont typeface="Arial" charset="0"/>
              <a:buChar char="•"/>
            </a:pPr>
            <a:r>
              <a:rPr lang="en-US" sz="800" dirty="0"/>
              <a:t>Click Profile: If you do not see your team name at the top of the screen, redo your setup by clicking your name and following the Team Set Up steps above.</a:t>
            </a:r>
            <a:endParaRPr lang="en-US" sz="800" b="1" dirty="0">
              <a:latin typeface="Helvetica Neue Light" charset="0"/>
              <a:ea typeface="Helvetica Neue Light" charset="0"/>
              <a:cs typeface="Helvetica Neue Light" charset="0"/>
            </a:endParaRPr>
          </a:p>
        </p:txBody>
      </p:sp>
      <p:sp>
        <p:nvSpPr>
          <p:cNvPr id="33" name="Rectangle 32"/>
          <p:cNvSpPr/>
          <p:nvPr/>
        </p:nvSpPr>
        <p:spPr>
          <a:xfrm>
            <a:off x="2378494" y="5571607"/>
            <a:ext cx="1801618" cy="276999"/>
          </a:xfrm>
          <a:prstGeom prst="rect">
            <a:avLst/>
          </a:prstGeom>
        </p:spPr>
        <p:txBody>
          <a:bodyPr wrap="square">
            <a:spAutoFit/>
          </a:bodyPr>
          <a:lstStyle/>
          <a:p>
            <a:pPr algn="ctr" fontAlgn="auto">
              <a:spcBef>
                <a:spcPts val="0"/>
              </a:spcBef>
              <a:spcAft>
                <a:spcPts val="0"/>
              </a:spcAft>
              <a:defRPr/>
            </a:pPr>
            <a:r>
              <a:rPr lang="en-US" sz="1200" dirty="0" smtClean="0">
                <a:solidFill>
                  <a:srgbClr val="1B7DCD"/>
                </a:solidFill>
                <a:latin typeface="Arial Rounded MT Bold" charset="0"/>
                <a:ea typeface="Arial Rounded MT Bold" charset="0"/>
                <a:cs typeface="Arial Rounded MT Bold" charset="0"/>
              </a:rPr>
              <a:t>Relay Team How-To</a:t>
            </a:r>
            <a:endParaRPr lang="en-US" sz="1200" dirty="0">
              <a:solidFill>
                <a:srgbClr val="1B7DCD"/>
              </a:solidFill>
              <a:latin typeface="Arial Rounded MT Bold" charset="0"/>
              <a:ea typeface="Arial Rounded MT Bold" charset="0"/>
              <a:cs typeface="Arial Rounded MT Bold" charset="0"/>
            </a:endParaRPr>
          </a:p>
        </p:txBody>
      </p:sp>
      <p:cxnSp>
        <p:nvCxnSpPr>
          <p:cNvPr id="34" name="Straight Connector 33"/>
          <p:cNvCxnSpPr/>
          <p:nvPr/>
        </p:nvCxnSpPr>
        <p:spPr>
          <a:xfrm>
            <a:off x="1244472" y="5540982"/>
            <a:ext cx="4350936" cy="0"/>
          </a:xfrm>
          <a:prstGeom prst="line">
            <a:avLst/>
          </a:prstGeom>
          <a:ln w="952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128288" y="8801019"/>
            <a:ext cx="6601424" cy="323165"/>
          </a:xfrm>
          <a:prstGeom prst="rect">
            <a:avLst/>
          </a:prstGeom>
        </p:spPr>
        <p:txBody>
          <a:bodyPr wrap="square">
            <a:spAutoFit/>
          </a:bodyPr>
          <a:lstStyle/>
          <a:p>
            <a:r>
              <a:rPr lang="en-US" sz="500" b="1" dirty="0">
                <a:solidFill>
                  <a:srgbClr val="000000"/>
                </a:solidFill>
                <a:ea typeface="Helvetica Neue Light" charset="0"/>
                <a:cs typeface="Helvetica Neue Light" charset="0"/>
              </a:rPr>
              <a:t>No Guarantee: </a:t>
            </a:r>
            <a:r>
              <a:rPr lang="en-US" sz="500" dirty="0">
                <a:solidFill>
                  <a:srgbClr val="000000"/>
                </a:solidFill>
                <a:ea typeface="Helvetica Neue Light" charset="0"/>
                <a:cs typeface="Helvetica Neue Light" charset="0"/>
              </a:rPr>
              <a:t>RaceJoy is bringing together multiple technologies to deliver advanced tracking and interactive experiences during the </a:t>
            </a:r>
            <a:r>
              <a:rPr lang="en-US" sz="500" dirty="0" smtClean="0">
                <a:solidFill>
                  <a:srgbClr val="000000"/>
                </a:solidFill>
                <a:ea typeface="Helvetica Neue Light" charset="0"/>
                <a:cs typeface="Helvetica Neue Light" charset="0"/>
              </a:rPr>
              <a:t>race. There </a:t>
            </a:r>
            <a:r>
              <a:rPr lang="en-US" sz="500" dirty="0">
                <a:solidFill>
                  <a:srgbClr val="000000"/>
                </a:solidFill>
                <a:ea typeface="Helvetica Neue Light" charset="0"/>
                <a:cs typeface="Helvetica Neue Light" charset="0"/>
              </a:rPr>
              <a:t>are many variables that affect RaceJoy's ability to function properly and there </a:t>
            </a:r>
            <a:r>
              <a:rPr lang="en-US" sz="500" dirty="0" smtClean="0">
                <a:solidFill>
                  <a:srgbClr val="000000"/>
                </a:solidFill>
                <a:ea typeface="Helvetica Neue Light" charset="0"/>
                <a:cs typeface="Helvetica Neue Light" charset="0"/>
              </a:rPr>
              <a:t>is no </a:t>
            </a:r>
            <a:r>
              <a:rPr lang="en-US" sz="500" dirty="0">
                <a:solidFill>
                  <a:srgbClr val="000000"/>
                </a:solidFill>
                <a:ea typeface="Helvetica Neue Light" charset="0"/>
                <a:cs typeface="Helvetica Neue Light" charset="0"/>
              </a:rPr>
              <a:t>guarantee RaceJoy will function for a given </a:t>
            </a:r>
            <a:r>
              <a:rPr lang="en-US" sz="500" dirty="0" smtClean="0">
                <a:solidFill>
                  <a:srgbClr val="000000"/>
                </a:solidFill>
                <a:ea typeface="Helvetica Neue Light" charset="0"/>
                <a:cs typeface="Helvetica Neue Light" charset="0"/>
              </a:rPr>
              <a:t>user. Factors </a:t>
            </a:r>
            <a:r>
              <a:rPr lang="en-US" sz="500" dirty="0">
                <a:solidFill>
                  <a:srgbClr val="000000"/>
                </a:solidFill>
                <a:ea typeface="Helvetica Neue Light" charset="0"/>
                <a:cs typeface="Helvetica Neue Light" charset="0"/>
              </a:rPr>
              <a:t>that may affect RaceJoy include older phone models, improper phone set up, weak cell signals in a given region, participant's use </a:t>
            </a:r>
            <a:r>
              <a:rPr lang="en-US" sz="500" dirty="0" smtClean="0">
                <a:solidFill>
                  <a:srgbClr val="000000"/>
                </a:solidFill>
                <a:ea typeface="Helvetica Neue Light" charset="0"/>
                <a:cs typeface="Helvetica Neue Light" charset="0"/>
              </a:rPr>
              <a:t>of Wi-Fi</a:t>
            </a:r>
            <a:r>
              <a:rPr lang="en-US" sz="500" dirty="0">
                <a:solidFill>
                  <a:srgbClr val="000000"/>
                </a:solidFill>
                <a:ea typeface="Helvetica Neue Light" charset="0"/>
                <a:cs typeface="Helvetica Neue Light" charset="0"/>
              </a:rPr>
              <a:t>, unexpected course changes, etc. If you experience any issues, please contact us at </a:t>
            </a:r>
            <a:r>
              <a:rPr lang="en-US" sz="500" dirty="0" err="1">
                <a:solidFill>
                  <a:srgbClr val="2C7CC1"/>
                </a:solidFill>
                <a:ea typeface="Helvetica Neue Light" charset="0"/>
                <a:cs typeface="Helvetica Neue Light" charset="0"/>
              </a:rPr>
              <a:t>support@racejoy.com</a:t>
            </a:r>
            <a:r>
              <a:rPr lang="en-US" sz="500" dirty="0">
                <a:solidFill>
                  <a:srgbClr val="000000"/>
                </a:solidFill>
                <a:ea typeface="Helvetica Neue Light" charset="0"/>
                <a:cs typeface="Helvetica Neue Light" charset="0"/>
              </a:rPr>
              <a:t>.</a:t>
            </a:r>
            <a:endParaRPr lang="en-US" sz="500" dirty="0">
              <a:ea typeface="Helvetica Neue Light" charset="0"/>
              <a:cs typeface="Helvetica Neue Light" charset="0"/>
            </a:endParaRPr>
          </a:p>
        </p:txBody>
      </p:sp>
      <p:sp>
        <p:nvSpPr>
          <p:cNvPr id="36" name="Rounded Rectangle 35">
            <a:hlinkClick r:id="rId3"/>
          </p:cNvPr>
          <p:cNvSpPr/>
          <p:nvPr/>
        </p:nvSpPr>
        <p:spPr>
          <a:xfrm>
            <a:off x="753885" y="8242957"/>
            <a:ext cx="2391275" cy="330585"/>
          </a:xfrm>
          <a:prstGeom prst="roundRect">
            <a:avLst/>
          </a:prstGeom>
          <a:solidFill>
            <a:srgbClr val="F98E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latin typeface="Arial Rounded MT Bold" charset="0"/>
                <a:ea typeface="Arial Rounded MT Bold" charset="0"/>
                <a:cs typeface="Arial Rounded MT Bold" charset="0"/>
              </a:rPr>
              <a:t>Watch Overview Video</a:t>
            </a:r>
            <a:endParaRPr lang="en-US" sz="1100" dirty="0">
              <a:latin typeface="Arial Rounded MT Bold" charset="0"/>
              <a:ea typeface="Arial Rounded MT Bold" charset="0"/>
              <a:cs typeface="Arial Rounded MT Bold" charset="0"/>
            </a:endParaRPr>
          </a:p>
        </p:txBody>
      </p:sp>
      <p:sp>
        <p:nvSpPr>
          <p:cNvPr id="37" name="Rounded Rectangle 36">
            <a:hlinkClick r:id="rId4"/>
          </p:cNvPr>
          <p:cNvSpPr/>
          <p:nvPr/>
        </p:nvSpPr>
        <p:spPr>
          <a:xfrm>
            <a:off x="3536577" y="8242957"/>
            <a:ext cx="2391275" cy="330585"/>
          </a:xfrm>
          <a:prstGeom prst="roundRect">
            <a:avLst/>
          </a:prstGeom>
          <a:solidFill>
            <a:srgbClr val="F98E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latin typeface="Arial Rounded MT Bold" charset="0"/>
                <a:ea typeface="Arial Rounded MT Bold" charset="0"/>
                <a:cs typeface="Arial Rounded MT Bold" charset="0"/>
              </a:rPr>
              <a:t>See Battery Preservation Tips</a:t>
            </a:r>
            <a:endParaRPr lang="en-US" sz="1100" dirty="0">
              <a:latin typeface="Arial Rounded MT Bold" charset="0"/>
              <a:ea typeface="Arial Rounded MT Bold" charset="0"/>
              <a:cs typeface="Arial Rounded MT Bold" charset="0"/>
            </a:endParaRPr>
          </a:p>
        </p:txBody>
      </p:sp>
      <p:cxnSp>
        <p:nvCxnSpPr>
          <p:cNvPr id="38" name="Straight Connector 37"/>
          <p:cNvCxnSpPr/>
          <p:nvPr/>
        </p:nvCxnSpPr>
        <p:spPr>
          <a:xfrm>
            <a:off x="1085121" y="8120352"/>
            <a:ext cx="4350936" cy="0"/>
          </a:xfrm>
          <a:prstGeom prst="line">
            <a:avLst/>
          </a:prstGeom>
          <a:ln w="9525">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2914" y="3011370"/>
            <a:ext cx="1372778" cy="299195"/>
          </a:xfrm>
          <a:prstGeom prst="rect">
            <a:avLst/>
          </a:prstGeom>
        </p:spPr>
      </p:pic>
      <p:sp>
        <p:nvSpPr>
          <p:cNvPr id="2" name="Rectangle 1"/>
          <p:cNvSpPr/>
          <p:nvPr/>
        </p:nvSpPr>
        <p:spPr>
          <a:xfrm>
            <a:off x="505908" y="3349218"/>
            <a:ext cx="5693777" cy="369332"/>
          </a:xfrm>
          <a:prstGeom prst="rect">
            <a:avLst/>
          </a:prstGeom>
        </p:spPr>
        <p:txBody>
          <a:bodyPr wrap="square">
            <a:spAutoFit/>
          </a:bodyPr>
          <a:lstStyle/>
          <a:p>
            <a:pPr algn="ctr"/>
            <a:r>
              <a:rPr lang="en-US" sz="600" i="1" dirty="0"/>
              <a:t>Note: You must access RaceJoy on race day to activate GPS tracking. If you do not click START MY RACE, RaceJoy will base your start time on when you reach mile one.</a:t>
            </a:r>
          </a:p>
          <a:p>
            <a:pPr algn="ctr"/>
            <a:endParaRPr lang="en-US" sz="600" i="1" dirty="0"/>
          </a:p>
          <a:p>
            <a:pPr algn="ctr"/>
            <a:r>
              <a:rPr lang="en-US" sz="600" b="1" i="1" dirty="0"/>
              <a:t>Warning</a:t>
            </a:r>
            <a:r>
              <a:rPr lang="en-US" sz="600" i="1" dirty="0"/>
              <a:t>: Turn OFF Wi-Fi on race day. This will cause tracking to disengage.</a:t>
            </a:r>
            <a:endParaRPr lang="en-US" sz="600" i="1" dirty="0">
              <a:ea typeface="Helvetica Neue Light" charset="0"/>
              <a:cs typeface="Helvetica Neue Light" charset="0"/>
            </a:endParaRPr>
          </a:p>
        </p:txBody>
      </p:sp>
    </p:spTree>
    <p:extLst>
      <p:ext uri="{BB962C8B-B14F-4D97-AF65-F5344CB8AC3E}">
        <p14:creationId xmlns:p14="http://schemas.microsoft.com/office/powerpoint/2010/main" val="1492034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014F7D"/>
            </a:gs>
            <a:gs pos="0">
              <a:srgbClr val="066EAB"/>
            </a:gs>
            <a:gs pos="100000">
              <a:srgbClr val="1B92D7">
                <a:shade val="100000"/>
                <a:satMod val="115000"/>
              </a:srgbClr>
            </a:gs>
          </a:gsLst>
          <a:path path="circle">
            <a:fillToRect l="100000" t="100000"/>
          </a:path>
        </a:gradFill>
        <a:effectLst/>
      </p:bgPr>
    </p:bg>
    <p:spTree>
      <p:nvGrpSpPr>
        <p:cNvPr id="1" name=""/>
        <p:cNvGrpSpPr/>
        <p:nvPr/>
      </p:nvGrpSpPr>
      <p:grpSpPr>
        <a:xfrm>
          <a:off x="0" y="0"/>
          <a:ext cx="0" cy="0"/>
          <a:chOff x="0" y="0"/>
          <a:chExt cx="0" cy="0"/>
        </a:xfrm>
      </p:grpSpPr>
      <p:sp>
        <p:nvSpPr>
          <p:cNvPr id="3" name="TextBox 2"/>
          <p:cNvSpPr txBox="1"/>
          <p:nvPr/>
        </p:nvSpPr>
        <p:spPr>
          <a:xfrm>
            <a:off x="1116106" y="4061012"/>
            <a:ext cx="184731" cy="369332"/>
          </a:xfrm>
          <a:prstGeom prst="rect">
            <a:avLst/>
          </a:prstGeom>
          <a:noFill/>
        </p:spPr>
        <p:txBody>
          <a:bodyPr wrap="none" rtlCol="0">
            <a:spAutoFit/>
          </a:bodyPr>
          <a:lstStyle/>
          <a:p>
            <a:endParaRPr lang="en-US" dirty="0">
              <a:solidFill>
                <a:schemeClr val="bg1"/>
              </a:solidFill>
              <a:latin typeface="Helvetica Neue Light" charset="0"/>
              <a:ea typeface="Helvetica Neue Light" charset="0"/>
              <a:cs typeface="Helvetica Neue Light" charset="0"/>
            </a:endParaRPr>
          </a:p>
        </p:txBody>
      </p:sp>
      <p:sp>
        <p:nvSpPr>
          <p:cNvPr id="7" name="Rectangle 6"/>
          <p:cNvSpPr/>
          <p:nvPr/>
        </p:nvSpPr>
        <p:spPr>
          <a:xfrm>
            <a:off x="2346816" y="3416812"/>
            <a:ext cx="2173817" cy="400110"/>
          </a:xfrm>
          <a:prstGeom prst="rect">
            <a:avLst/>
          </a:prstGeom>
        </p:spPr>
        <p:txBody>
          <a:bodyPr wrap="none">
            <a:spAutoFit/>
          </a:bodyPr>
          <a:lstStyle/>
          <a:p>
            <a:pPr algn="dist"/>
            <a:r>
              <a:rPr lang="pl-PL" sz="2000" dirty="0" err="1">
                <a:solidFill>
                  <a:schemeClr val="bg1"/>
                </a:solidFill>
                <a:latin typeface="Helvetica Neue Light" charset="0"/>
                <a:ea typeface="Helvetica Neue Light" charset="0"/>
                <a:cs typeface="Helvetica Neue Light" charset="0"/>
              </a:rPr>
              <a:t>www.racejoy.com</a:t>
            </a:r>
            <a:endParaRPr lang="pl-PL" sz="2000" dirty="0">
              <a:solidFill>
                <a:schemeClr val="bg1"/>
              </a:solidFill>
              <a:latin typeface="Helvetica Neue Light" charset="0"/>
              <a:ea typeface="Helvetica Neue Light" charset="0"/>
              <a:cs typeface="Helvetica Neue Light" charset="0"/>
            </a:endParaRPr>
          </a:p>
        </p:txBody>
      </p:sp>
      <p:pic>
        <p:nvPicPr>
          <p:cNvPr id="10" name="Picture 9"/>
          <p:cNvPicPr>
            <a:picLocks noChangeAspect="1"/>
          </p:cNvPicPr>
          <p:nvPr/>
        </p:nvPicPr>
        <p:blipFill>
          <a:blip r:embed="rId3"/>
          <a:stretch>
            <a:fillRect/>
          </a:stretch>
        </p:blipFill>
        <p:spPr>
          <a:xfrm>
            <a:off x="4001958" y="8213621"/>
            <a:ext cx="407000" cy="407000"/>
          </a:xfrm>
          <a:prstGeom prst="rect">
            <a:avLst/>
          </a:prstGeom>
        </p:spPr>
      </p:pic>
      <p:pic>
        <p:nvPicPr>
          <p:cNvPr id="11" name="Picture 10"/>
          <p:cNvPicPr>
            <a:picLocks noChangeAspect="1"/>
          </p:cNvPicPr>
          <p:nvPr/>
        </p:nvPicPr>
        <p:blipFill>
          <a:blip r:embed="rId4"/>
          <a:stretch>
            <a:fillRect/>
          </a:stretch>
        </p:blipFill>
        <p:spPr>
          <a:xfrm>
            <a:off x="3467401" y="8185013"/>
            <a:ext cx="470084" cy="470084"/>
          </a:xfrm>
          <a:prstGeom prst="rect">
            <a:avLst/>
          </a:prstGeom>
        </p:spPr>
      </p:pic>
      <p:pic>
        <p:nvPicPr>
          <p:cNvPr id="12" name="Picture 11"/>
          <p:cNvPicPr>
            <a:picLocks noChangeAspect="1"/>
          </p:cNvPicPr>
          <p:nvPr/>
        </p:nvPicPr>
        <p:blipFill>
          <a:blip r:embed="rId5"/>
          <a:stretch>
            <a:fillRect/>
          </a:stretch>
        </p:blipFill>
        <p:spPr>
          <a:xfrm>
            <a:off x="2980181" y="8190531"/>
            <a:ext cx="442191" cy="452720"/>
          </a:xfrm>
          <a:prstGeom prst="rect">
            <a:avLst/>
          </a:prstGeom>
        </p:spPr>
      </p:pic>
      <p:pic>
        <p:nvPicPr>
          <p:cNvPr id="13" name="Picture 12" descr="RaceJoy_RSU_Ico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9675" y="8213621"/>
            <a:ext cx="441476" cy="441476"/>
          </a:xfrm>
          <a:prstGeom prst="rect">
            <a:avLst/>
          </a:prstGeom>
        </p:spPr>
      </p:pic>
    </p:spTree>
    <p:extLst>
      <p:ext uri="{BB962C8B-B14F-4D97-AF65-F5344CB8AC3E}">
        <p14:creationId xmlns:p14="http://schemas.microsoft.com/office/powerpoint/2010/main" val="2116354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6858000" cy="863600"/>
          </a:xfrm>
          <a:prstGeom prst="rect">
            <a:avLst/>
          </a:prstGeom>
          <a:gradFill flip="none" rotWithShape="1">
            <a:gsLst>
              <a:gs pos="0">
                <a:srgbClr val="1B92D7">
                  <a:shade val="30000"/>
                  <a:satMod val="115000"/>
                </a:srgbClr>
              </a:gs>
              <a:gs pos="50000">
                <a:srgbClr val="1B92D7">
                  <a:shade val="67500"/>
                  <a:satMod val="115000"/>
                </a:srgbClr>
              </a:gs>
              <a:gs pos="100000">
                <a:srgbClr val="1B92D7">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89663" y="209606"/>
            <a:ext cx="6245001" cy="369332"/>
          </a:xfrm>
          <a:prstGeom prst="rect">
            <a:avLst/>
          </a:prstGeom>
          <a:noFill/>
        </p:spPr>
        <p:txBody>
          <a:bodyPr wrap="square" rtlCol="0">
            <a:spAutoFit/>
          </a:bodyPr>
          <a:lstStyle/>
          <a:p>
            <a:r>
              <a:rPr lang="en-US" dirty="0" smtClean="0">
                <a:solidFill>
                  <a:schemeClr val="bg1"/>
                </a:solidFill>
                <a:latin typeface="Arial Rounded MT Bold"/>
                <a:cs typeface="Arial Rounded MT Bold"/>
              </a:rPr>
              <a:t>RaceJoy Graphics, Links and Colors</a:t>
            </a:r>
            <a:endParaRPr lang="en-US" dirty="0">
              <a:solidFill>
                <a:schemeClr val="bg1"/>
              </a:solidFill>
              <a:latin typeface="Arial Rounded MT Bold"/>
              <a:cs typeface="Arial Rounded MT Bold"/>
            </a:endParaRPr>
          </a:p>
        </p:txBody>
      </p:sp>
      <p:pic>
        <p:nvPicPr>
          <p:cNvPr id="25" name="Picture 24" descr="RaceJoy_RSU_Ic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642" y="2695865"/>
            <a:ext cx="997994" cy="997994"/>
          </a:xfrm>
          <a:prstGeom prst="rect">
            <a:avLst/>
          </a:prstGeom>
        </p:spPr>
      </p:pic>
      <p:sp>
        <p:nvSpPr>
          <p:cNvPr id="26" name="Rectangle 25"/>
          <p:cNvSpPr/>
          <p:nvPr/>
        </p:nvSpPr>
        <p:spPr>
          <a:xfrm>
            <a:off x="203200" y="3960961"/>
            <a:ext cx="3429000" cy="4647426"/>
          </a:xfrm>
          <a:prstGeom prst="rect">
            <a:avLst/>
          </a:prstGeom>
        </p:spPr>
        <p:txBody>
          <a:bodyPr>
            <a:spAutoFit/>
          </a:bodyPr>
          <a:lstStyle/>
          <a:p>
            <a:r>
              <a:rPr lang="en-US" sz="1200" b="1" dirty="0">
                <a:latin typeface="Calibri Light" charset="0"/>
                <a:ea typeface="Calibri Light" charset="0"/>
                <a:cs typeface="Calibri Light" charset="0"/>
              </a:rPr>
              <a:t>RaceJoy Website: </a:t>
            </a:r>
          </a:p>
          <a:p>
            <a:r>
              <a:rPr lang="en-US" sz="1200" dirty="0" smtClean="0">
                <a:latin typeface="Calibri Light" charset="0"/>
                <a:ea typeface="Calibri Light" charset="0"/>
                <a:cs typeface="Calibri Light" charset="0"/>
                <a:hlinkClick r:id="rId3"/>
              </a:rPr>
              <a:t>www.racejoy.net</a:t>
            </a:r>
            <a:endParaRPr lang="pl-PL" sz="1200" dirty="0" smtClean="0">
              <a:latin typeface="Calibri Light" charset="0"/>
              <a:ea typeface="Calibri Light" charset="0"/>
              <a:cs typeface="Calibri Light" charset="0"/>
            </a:endParaRPr>
          </a:p>
          <a:p>
            <a:endParaRPr lang="en-US" sz="1200" b="1" dirty="0">
              <a:latin typeface="Calibri Light" charset="0"/>
              <a:ea typeface="Calibri Light" charset="0"/>
              <a:cs typeface="Calibri Light" charset="0"/>
            </a:endParaRPr>
          </a:p>
          <a:p>
            <a:r>
              <a:rPr lang="en-US" sz="1200" b="1" dirty="0">
                <a:latin typeface="Calibri Light" charset="0"/>
                <a:ea typeface="Calibri Light" charset="0"/>
                <a:cs typeface="Calibri Light" charset="0"/>
              </a:rPr>
              <a:t>RaceJoy Facebook:</a:t>
            </a:r>
          </a:p>
          <a:p>
            <a:r>
              <a:rPr lang="en-US" sz="1200" dirty="0">
                <a:latin typeface="Calibri Light" charset="0"/>
                <a:ea typeface="Calibri Light" charset="0"/>
                <a:cs typeface="Calibri Light" charset="0"/>
                <a:hlinkClick r:id="rId4"/>
              </a:rPr>
              <a:t>https://</a:t>
            </a:r>
            <a:r>
              <a:rPr lang="en-US" sz="1200" dirty="0" smtClean="0">
                <a:latin typeface="Calibri Light" charset="0"/>
                <a:ea typeface="Calibri Light" charset="0"/>
                <a:cs typeface="Calibri Light" charset="0"/>
                <a:hlinkClick r:id="rId4"/>
              </a:rPr>
              <a:t>www.facebook.com/RaceJoy</a:t>
            </a:r>
            <a:endParaRPr lang="en-US" sz="1200" dirty="0" smtClean="0">
              <a:latin typeface="Calibri Light" charset="0"/>
              <a:ea typeface="Calibri Light" charset="0"/>
              <a:cs typeface="Calibri Light" charset="0"/>
            </a:endParaRPr>
          </a:p>
          <a:p>
            <a:endParaRPr lang="en-US" sz="1200" dirty="0">
              <a:latin typeface="Calibri Light" charset="0"/>
              <a:ea typeface="Calibri Light" charset="0"/>
              <a:cs typeface="Calibri Light" charset="0"/>
            </a:endParaRPr>
          </a:p>
          <a:p>
            <a:r>
              <a:rPr lang="en-US" sz="1200" b="1" dirty="0">
                <a:latin typeface="Calibri Light" charset="0"/>
                <a:ea typeface="Calibri Light" charset="0"/>
                <a:cs typeface="Calibri Light" charset="0"/>
              </a:rPr>
              <a:t>RaceJoy Twitter:</a:t>
            </a:r>
          </a:p>
          <a:p>
            <a:r>
              <a:rPr lang="en-US" sz="1200" dirty="0">
                <a:latin typeface="Calibri Light" charset="0"/>
                <a:ea typeface="Calibri Light" charset="0"/>
                <a:cs typeface="Calibri Light" charset="0"/>
                <a:hlinkClick r:id="rId5"/>
              </a:rPr>
              <a:t>https://</a:t>
            </a:r>
            <a:r>
              <a:rPr lang="en-US" sz="1200" dirty="0" smtClean="0">
                <a:latin typeface="Calibri Light" charset="0"/>
                <a:ea typeface="Calibri Light" charset="0"/>
                <a:cs typeface="Calibri Light" charset="0"/>
                <a:hlinkClick r:id="rId5"/>
              </a:rPr>
              <a:t>twitter.com/RaceJoy</a:t>
            </a:r>
            <a:endParaRPr lang="en-US" sz="1200" dirty="0" smtClean="0">
              <a:latin typeface="Calibri Light" charset="0"/>
              <a:ea typeface="Calibri Light" charset="0"/>
              <a:cs typeface="Calibri Light" charset="0"/>
            </a:endParaRPr>
          </a:p>
          <a:p>
            <a:endParaRPr lang="en-US" sz="1200" dirty="0" smtClean="0">
              <a:latin typeface="Calibri Light" charset="0"/>
              <a:ea typeface="Calibri Light" charset="0"/>
              <a:cs typeface="Calibri Light" charset="0"/>
            </a:endParaRPr>
          </a:p>
          <a:p>
            <a:r>
              <a:rPr lang="en-US" sz="1200" b="1" dirty="0">
                <a:latin typeface="Calibri Light" charset="0"/>
                <a:ea typeface="Calibri Light" charset="0"/>
                <a:cs typeface="Calibri Light" charset="0"/>
              </a:rPr>
              <a:t>RaceJoy </a:t>
            </a:r>
            <a:r>
              <a:rPr lang="en-US" sz="1200" b="1" dirty="0" smtClean="0">
                <a:latin typeface="Calibri Light" charset="0"/>
                <a:ea typeface="Calibri Light" charset="0"/>
                <a:cs typeface="Calibri Light" charset="0"/>
              </a:rPr>
              <a:t>Tutorial Overview:</a:t>
            </a:r>
          </a:p>
          <a:p>
            <a:r>
              <a:rPr lang="en-US" sz="1200" dirty="0" smtClean="0">
                <a:latin typeface="Calibri Light" charset="0"/>
                <a:ea typeface="Calibri Light" charset="0"/>
                <a:cs typeface="Calibri Light" charset="0"/>
                <a:hlinkClick r:id="rId6"/>
              </a:rPr>
              <a:t>http://www.racejoy.com/tour.html</a:t>
            </a:r>
            <a:endParaRPr lang="en-US" sz="1200" dirty="0">
              <a:latin typeface="Calibri Light" charset="0"/>
              <a:ea typeface="Calibri Light" charset="0"/>
              <a:cs typeface="Calibri Light" charset="0"/>
            </a:endParaRPr>
          </a:p>
          <a:p>
            <a:r>
              <a:rPr lang="en-US" sz="1200" dirty="0">
                <a:solidFill>
                  <a:srgbClr val="1B7DCD"/>
                </a:solidFill>
                <a:latin typeface="Calibri Light" charset="0"/>
                <a:ea typeface="Calibri Light" charset="0"/>
                <a:cs typeface="Calibri Light" charset="0"/>
              </a:rPr>
              <a:t>	</a:t>
            </a:r>
            <a:endParaRPr lang="en-US" sz="1200" dirty="0">
              <a:latin typeface="Calibri Light" charset="0"/>
              <a:ea typeface="Calibri Light" charset="0"/>
              <a:cs typeface="Calibri Light" charset="0"/>
            </a:endParaRPr>
          </a:p>
          <a:p>
            <a:endParaRPr lang="en-US" sz="1200" b="1" dirty="0" smtClean="0">
              <a:latin typeface="Calibri Light" charset="0"/>
              <a:ea typeface="Calibri Light" charset="0"/>
              <a:cs typeface="Calibri Light" charset="0"/>
            </a:endParaRPr>
          </a:p>
          <a:p>
            <a:r>
              <a:rPr lang="en-US" sz="1200" b="1" dirty="0" smtClean="0">
                <a:latin typeface="Calibri Light" charset="0"/>
                <a:ea typeface="Calibri Light" charset="0"/>
                <a:cs typeface="Calibri Light" charset="0"/>
              </a:rPr>
              <a:t>Links </a:t>
            </a:r>
            <a:r>
              <a:rPr lang="en-US" sz="1200" b="1" dirty="0">
                <a:latin typeface="Calibri Light" charset="0"/>
                <a:ea typeface="Calibri Light" charset="0"/>
                <a:cs typeface="Calibri Light" charset="0"/>
              </a:rPr>
              <a:t>to App:</a:t>
            </a:r>
          </a:p>
          <a:p>
            <a:endParaRPr lang="en-US" sz="1200" dirty="0">
              <a:latin typeface="Calibri Light" charset="0"/>
              <a:ea typeface="Calibri Light" charset="0"/>
              <a:cs typeface="Calibri Light" charset="0"/>
            </a:endParaRPr>
          </a:p>
          <a:p>
            <a:r>
              <a:rPr lang="en-US" sz="1200" b="1" dirty="0">
                <a:solidFill>
                  <a:schemeClr val="bg1">
                    <a:lumMod val="65000"/>
                  </a:schemeClr>
                </a:solidFill>
                <a:latin typeface="Calibri Light" charset="0"/>
                <a:ea typeface="Calibri Light" charset="0"/>
                <a:cs typeface="Calibri Light" charset="0"/>
              </a:rPr>
              <a:t>General Download</a:t>
            </a:r>
          </a:p>
          <a:p>
            <a:r>
              <a:rPr lang="en-US" sz="1200" dirty="0">
                <a:latin typeface="Calibri Light" charset="0"/>
                <a:ea typeface="Calibri Light" charset="0"/>
                <a:cs typeface="Calibri Light" charset="0"/>
                <a:hlinkClick r:id="rId7"/>
              </a:rPr>
              <a:t>r</a:t>
            </a:r>
            <a:r>
              <a:rPr lang="pl-PL" sz="1200" dirty="0" err="1" smtClean="0">
                <a:latin typeface="Calibri Light" charset="0"/>
                <a:ea typeface="Calibri Light" charset="0"/>
                <a:cs typeface="Calibri Light" charset="0"/>
                <a:hlinkClick r:id="rId7"/>
              </a:rPr>
              <a:t>acejoy.net</a:t>
            </a:r>
            <a:r>
              <a:rPr lang="pl-PL" sz="1200" dirty="0" smtClean="0">
                <a:latin typeface="Calibri Light" charset="0"/>
                <a:ea typeface="Calibri Light" charset="0"/>
                <a:cs typeface="Calibri Light" charset="0"/>
                <a:hlinkClick r:id="rId7"/>
              </a:rPr>
              <a:t>/</a:t>
            </a:r>
            <a:r>
              <a:rPr lang="pl-PL" sz="1200" dirty="0" err="1" smtClean="0">
                <a:latin typeface="Calibri Light" charset="0"/>
                <a:ea typeface="Calibri Light" charset="0"/>
                <a:cs typeface="Calibri Light" charset="0"/>
                <a:hlinkClick r:id="rId7"/>
              </a:rPr>
              <a:t>download</a:t>
            </a:r>
            <a:endParaRPr lang="pl-PL" sz="1200" dirty="0">
              <a:latin typeface="Calibri Light" charset="0"/>
              <a:ea typeface="Calibri Light" charset="0"/>
              <a:cs typeface="Calibri Light" charset="0"/>
            </a:endParaRPr>
          </a:p>
          <a:p>
            <a:endParaRPr lang="en-US" sz="1200" dirty="0">
              <a:latin typeface="Calibri Light" charset="0"/>
              <a:ea typeface="Calibri Light" charset="0"/>
              <a:cs typeface="Calibri Light" charset="0"/>
            </a:endParaRPr>
          </a:p>
          <a:p>
            <a:r>
              <a:rPr lang="fr-FR" sz="1200" b="1" dirty="0">
                <a:solidFill>
                  <a:srgbClr val="A6A6A6"/>
                </a:solidFill>
                <a:latin typeface="Calibri Light" charset="0"/>
                <a:ea typeface="Calibri Light" charset="0"/>
                <a:cs typeface="Calibri Light" charset="0"/>
              </a:rPr>
              <a:t>Apple iTunes:</a:t>
            </a:r>
          </a:p>
          <a:p>
            <a:r>
              <a:rPr lang="en-US" sz="1000" dirty="0">
                <a:latin typeface="Calibri Light" charset="0"/>
                <a:ea typeface="Calibri Light" charset="0"/>
                <a:cs typeface="Calibri Light" charset="0"/>
              </a:rPr>
              <a:t>(Condensed URL)</a:t>
            </a:r>
          </a:p>
          <a:p>
            <a:r>
              <a:rPr lang="hu-HU" sz="1200" dirty="0">
                <a:latin typeface="Calibri Light" charset="0"/>
                <a:ea typeface="Calibri Light" charset="0"/>
                <a:cs typeface="Calibri Light" charset="0"/>
                <a:hlinkClick r:id="rId8"/>
              </a:rPr>
              <a:t>http://</a:t>
            </a:r>
            <a:r>
              <a:rPr lang="hu-HU" sz="1200" dirty="0" smtClean="0">
                <a:latin typeface="Calibri Light" charset="0"/>
                <a:ea typeface="Calibri Light" charset="0"/>
                <a:cs typeface="Calibri Light" charset="0"/>
                <a:hlinkClick r:id="rId8"/>
              </a:rPr>
              <a:t>tinyurl.com/me5eftn8</a:t>
            </a:r>
            <a:endParaRPr lang="hu-HU" sz="1200" dirty="0" smtClean="0">
              <a:latin typeface="Calibri Light" charset="0"/>
              <a:ea typeface="Calibri Light" charset="0"/>
              <a:cs typeface="Calibri Light" charset="0"/>
            </a:endParaRPr>
          </a:p>
          <a:p>
            <a:endParaRPr lang="en-US" sz="1200" dirty="0">
              <a:latin typeface="Calibri Light" charset="0"/>
              <a:ea typeface="Calibri Light" charset="0"/>
              <a:cs typeface="Calibri Light" charset="0"/>
            </a:endParaRPr>
          </a:p>
          <a:p>
            <a:r>
              <a:rPr lang="da-DK" sz="1200" b="1" dirty="0">
                <a:solidFill>
                  <a:srgbClr val="A6A6A6"/>
                </a:solidFill>
                <a:latin typeface="Calibri Light" charset="0"/>
                <a:ea typeface="Calibri Light" charset="0"/>
                <a:cs typeface="Calibri Light" charset="0"/>
              </a:rPr>
              <a:t>Google Play</a:t>
            </a:r>
          </a:p>
          <a:p>
            <a:r>
              <a:rPr lang="en-US" sz="1000" dirty="0">
                <a:latin typeface="Calibri Light" charset="0"/>
                <a:ea typeface="Calibri Light" charset="0"/>
                <a:cs typeface="Calibri Light" charset="0"/>
              </a:rPr>
              <a:t>(Condensed URL)</a:t>
            </a:r>
          </a:p>
          <a:p>
            <a:r>
              <a:rPr lang="hu-HU" sz="1200" dirty="0">
                <a:latin typeface="Calibri Light" charset="0"/>
                <a:ea typeface="Calibri Light" charset="0"/>
                <a:cs typeface="Calibri Light" charset="0"/>
                <a:hlinkClick r:id="rId9"/>
              </a:rPr>
              <a:t>http://</a:t>
            </a:r>
            <a:r>
              <a:rPr lang="hu-HU" sz="1200" dirty="0" smtClean="0">
                <a:latin typeface="Calibri Light" charset="0"/>
                <a:ea typeface="Calibri Light" charset="0"/>
                <a:cs typeface="Calibri Light" charset="0"/>
                <a:hlinkClick r:id="rId9"/>
              </a:rPr>
              <a:t>tinyurl.com/oyv43h4</a:t>
            </a:r>
            <a:endParaRPr lang="hu-HU" sz="1200" dirty="0" smtClean="0">
              <a:latin typeface="Calibri Light" charset="0"/>
              <a:ea typeface="Calibri Light" charset="0"/>
              <a:cs typeface="Calibri Light" charset="0"/>
            </a:endParaRPr>
          </a:p>
        </p:txBody>
      </p:sp>
      <p:pic>
        <p:nvPicPr>
          <p:cNvPr id="29" name="Picture 28"/>
          <p:cNvPicPr>
            <a:picLocks noChangeAspect="1"/>
          </p:cNvPicPr>
          <p:nvPr/>
        </p:nvPicPr>
        <p:blipFill>
          <a:blip r:embed="rId10"/>
          <a:stretch>
            <a:fillRect/>
          </a:stretch>
        </p:blipFill>
        <p:spPr>
          <a:xfrm>
            <a:off x="3741176" y="4474634"/>
            <a:ext cx="2514600" cy="2616200"/>
          </a:xfrm>
          <a:prstGeom prst="rect">
            <a:avLst/>
          </a:prstGeom>
        </p:spPr>
      </p:pic>
      <p:sp>
        <p:nvSpPr>
          <p:cNvPr id="30" name="Rectangle 29"/>
          <p:cNvSpPr/>
          <p:nvPr/>
        </p:nvSpPr>
        <p:spPr>
          <a:xfrm>
            <a:off x="3929946" y="4964836"/>
            <a:ext cx="1799167" cy="2031325"/>
          </a:xfrm>
          <a:prstGeom prst="rect">
            <a:avLst/>
          </a:prstGeom>
        </p:spPr>
        <p:txBody>
          <a:bodyPr wrap="square">
            <a:spAutoFit/>
          </a:bodyPr>
          <a:lstStyle/>
          <a:p>
            <a:r>
              <a:rPr lang="en-US" sz="1400" dirty="0">
                <a:latin typeface="Calibri" charset="0"/>
                <a:ea typeface="Calibri" charset="0"/>
                <a:cs typeface="Calibri" charset="0"/>
              </a:rPr>
              <a:t>Orange: F98E2E</a:t>
            </a:r>
          </a:p>
          <a:p>
            <a:r>
              <a:rPr lang="en-US" sz="1400" dirty="0">
                <a:latin typeface="Calibri Light" charset="0"/>
                <a:ea typeface="Calibri Light" charset="0"/>
                <a:cs typeface="Calibri Light" charset="0"/>
              </a:rPr>
              <a:t>R: 249</a:t>
            </a:r>
          </a:p>
          <a:p>
            <a:r>
              <a:rPr lang="en-US" sz="1400" dirty="0">
                <a:latin typeface="Calibri Light" charset="0"/>
                <a:ea typeface="Calibri Light" charset="0"/>
                <a:cs typeface="Calibri Light" charset="0"/>
              </a:rPr>
              <a:t>G: 142</a:t>
            </a:r>
          </a:p>
          <a:p>
            <a:r>
              <a:rPr lang="en-US" sz="1400" dirty="0">
                <a:latin typeface="Calibri Light" charset="0"/>
                <a:ea typeface="Calibri Light" charset="0"/>
                <a:cs typeface="Calibri Light" charset="0"/>
              </a:rPr>
              <a:t>B: 46</a:t>
            </a:r>
          </a:p>
          <a:p>
            <a:endParaRPr lang="en-US" sz="1400" dirty="0">
              <a:latin typeface="Calibri Light" charset="0"/>
              <a:ea typeface="Calibri Light" charset="0"/>
              <a:cs typeface="Calibri Light" charset="0"/>
            </a:endParaRPr>
          </a:p>
          <a:p>
            <a:r>
              <a:rPr lang="fi-FI" sz="1400" dirty="0" err="1">
                <a:latin typeface="Calibri" charset="0"/>
                <a:ea typeface="Calibri" charset="0"/>
                <a:cs typeface="Calibri" charset="0"/>
              </a:rPr>
              <a:t>Blue</a:t>
            </a:r>
            <a:r>
              <a:rPr lang="fi-FI" sz="1400" dirty="0">
                <a:latin typeface="Calibri" charset="0"/>
                <a:ea typeface="Calibri" charset="0"/>
                <a:cs typeface="Calibri" charset="0"/>
              </a:rPr>
              <a:t>: 1B7DCD</a:t>
            </a:r>
          </a:p>
          <a:p>
            <a:r>
              <a:rPr lang="en-US" sz="1400" dirty="0">
                <a:latin typeface="Calibri Light" charset="0"/>
                <a:ea typeface="Calibri Light" charset="0"/>
                <a:cs typeface="Calibri Light" charset="0"/>
              </a:rPr>
              <a:t>R: 27</a:t>
            </a:r>
          </a:p>
          <a:p>
            <a:r>
              <a:rPr lang="en-US" sz="1400" dirty="0">
                <a:latin typeface="Calibri Light" charset="0"/>
                <a:ea typeface="Calibri Light" charset="0"/>
                <a:cs typeface="Calibri Light" charset="0"/>
              </a:rPr>
              <a:t>G: 125</a:t>
            </a:r>
          </a:p>
          <a:p>
            <a:r>
              <a:rPr lang="en-US" sz="1400" dirty="0">
                <a:latin typeface="Calibri Light" charset="0"/>
                <a:ea typeface="Calibri Light" charset="0"/>
                <a:cs typeface="Calibri Light" charset="0"/>
              </a:rPr>
              <a:t>B: 205</a:t>
            </a:r>
          </a:p>
        </p:txBody>
      </p:sp>
      <p:sp>
        <p:nvSpPr>
          <p:cNvPr id="31" name="Rectangle 30"/>
          <p:cNvSpPr/>
          <p:nvPr/>
        </p:nvSpPr>
        <p:spPr>
          <a:xfrm>
            <a:off x="4124479" y="4525111"/>
            <a:ext cx="1747995" cy="338554"/>
          </a:xfrm>
          <a:prstGeom prst="rect">
            <a:avLst/>
          </a:prstGeom>
        </p:spPr>
        <p:txBody>
          <a:bodyPr wrap="none">
            <a:spAutoFit/>
          </a:bodyPr>
          <a:lstStyle/>
          <a:p>
            <a:r>
              <a:rPr lang="fr-FR" sz="1600" dirty="0">
                <a:solidFill>
                  <a:srgbClr val="1B7DCD"/>
                </a:solidFill>
                <a:latin typeface="Arial Rounded MT Bold"/>
                <a:cs typeface="Arial Rounded MT Bold"/>
              </a:rPr>
              <a:t>RaceJoy Colors</a:t>
            </a:r>
          </a:p>
        </p:txBody>
      </p:sp>
      <p:sp>
        <p:nvSpPr>
          <p:cNvPr id="32" name="Rectangle 31"/>
          <p:cNvSpPr/>
          <p:nvPr/>
        </p:nvSpPr>
        <p:spPr>
          <a:xfrm>
            <a:off x="3321737" y="7913206"/>
            <a:ext cx="3429000" cy="461665"/>
          </a:xfrm>
          <a:prstGeom prst="rect">
            <a:avLst/>
          </a:prstGeom>
        </p:spPr>
        <p:txBody>
          <a:bodyPr>
            <a:spAutoFit/>
          </a:bodyPr>
          <a:lstStyle/>
          <a:p>
            <a:pPr algn="ctr"/>
            <a:r>
              <a:rPr lang="en-US" sz="1200" dirty="0">
                <a:latin typeface="Calibri Light" charset="0"/>
                <a:ea typeface="Calibri Light" charset="0"/>
                <a:cs typeface="Calibri Light" charset="0"/>
              </a:rPr>
              <a:t>Available in the Apple App Store and Google Play for Android </a:t>
            </a:r>
            <a:r>
              <a:rPr lang="en-US" sz="1200" dirty="0" smtClean="0">
                <a:latin typeface="Calibri Light" charset="0"/>
                <a:ea typeface="Calibri Light" charset="0"/>
                <a:cs typeface="Calibri Light" charset="0"/>
              </a:rPr>
              <a:t>Devices.</a:t>
            </a:r>
            <a:endParaRPr lang="en-US" sz="1200" dirty="0">
              <a:latin typeface="Calibri Light" charset="0"/>
              <a:ea typeface="Calibri Light" charset="0"/>
              <a:cs typeface="Calibri Light" charset="0"/>
            </a:endParaRPr>
          </a:p>
        </p:txBody>
      </p:sp>
      <p:pic>
        <p:nvPicPr>
          <p:cNvPr id="33" name="Picture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6724" y="1221963"/>
            <a:ext cx="973830" cy="973830"/>
          </a:xfrm>
          <a:prstGeom prst="rect">
            <a:avLst/>
          </a:prstGeom>
        </p:spPr>
      </p:pic>
      <p:pic>
        <p:nvPicPr>
          <p:cNvPr id="34" name="Picture 3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28211" y="1372804"/>
            <a:ext cx="3429604" cy="787461"/>
          </a:xfrm>
          <a:prstGeom prst="rect">
            <a:avLst/>
          </a:prstGeom>
        </p:spPr>
      </p:pic>
      <p:pic>
        <p:nvPicPr>
          <p:cNvPr id="35" name="Picture 34"/>
          <p:cNvPicPr>
            <a:picLocks noChangeAspect="1"/>
          </p:cNvPicPr>
          <p:nvPr/>
        </p:nvPicPr>
        <p:blipFill>
          <a:blip r:embed="rId13"/>
          <a:stretch>
            <a:fillRect/>
          </a:stretch>
        </p:blipFill>
        <p:spPr>
          <a:xfrm>
            <a:off x="4470400" y="7379806"/>
            <a:ext cx="520147" cy="520147"/>
          </a:xfrm>
          <a:prstGeom prst="rect">
            <a:avLst/>
          </a:prstGeom>
        </p:spPr>
      </p:pic>
      <p:pic>
        <p:nvPicPr>
          <p:cNvPr id="36" name="Picture 35"/>
          <p:cNvPicPr>
            <a:picLocks noChangeAspect="1"/>
          </p:cNvPicPr>
          <p:nvPr/>
        </p:nvPicPr>
        <p:blipFill>
          <a:blip r:embed="rId14"/>
          <a:stretch>
            <a:fillRect/>
          </a:stretch>
        </p:blipFill>
        <p:spPr>
          <a:xfrm>
            <a:off x="5029200" y="7380542"/>
            <a:ext cx="530870" cy="521389"/>
          </a:xfrm>
          <a:prstGeom prst="rect">
            <a:avLst/>
          </a:prstGeom>
        </p:spPr>
      </p:pic>
      <p:pic>
        <p:nvPicPr>
          <p:cNvPr id="37" name="Picture 36" descr="RaceJoy_RunSignUp_Download_RGB.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80836" y="2637917"/>
            <a:ext cx="3077278" cy="1005141"/>
          </a:xfrm>
          <a:prstGeom prst="rect">
            <a:avLst/>
          </a:prstGeom>
        </p:spPr>
      </p:pic>
      <p:sp>
        <p:nvSpPr>
          <p:cNvPr id="39" name="Rectangle 38"/>
          <p:cNvSpPr/>
          <p:nvPr/>
        </p:nvSpPr>
        <p:spPr>
          <a:xfrm>
            <a:off x="0" y="8601521"/>
            <a:ext cx="6858000" cy="563572"/>
          </a:xfrm>
          <a:prstGeom prst="rect">
            <a:avLst/>
          </a:prstGeom>
          <a:gradFill flip="none" rotWithShape="1">
            <a:gsLst>
              <a:gs pos="0">
                <a:srgbClr val="1B92D7">
                  <a:shade val="30000"/>
                  <a:satMod val="115000"/>
                </a:srgbClr>
              </a:gs>
              <a:gs pos="50000">
                <a:srgbClr val="1B92D7">
                  <a:shade val="67500"/>
                  <a:satMod val="115000"/>
                </a:srgbClr>
              </a:gs>
              <a:gs pos="100000">
                <a:srgbClr val="1B92D7">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3115511" y="4487887"/>
            <a:ext cx="0" cy="3425319"/>
          </a:xfrm>
          <a:prstGeom prst="line">
            <a:avLst/>
          </a:prstGeom>
          <a:ln w="3175">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292100" y="6218847"/>
            <a:ext cx="2658311" cy="0"/>
          </a:xfrm>
          <a:prstGeom prst="line">
            <a:avLst/>
          </a:prstGeom>
          <a:ln w="3175">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34678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7110704"/>
            <a:ext cx="6858000" cy="1463040"/>
          </a:xfrm>
          <a:prstGeom prst="rect">
            <a:avLst/>
          </a:prstGeom>
          <a:solidFill>
            <a:srgbClr val="1B7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89663" y="331526"/>
            <a:ext cx="6245001" cy="369332"/>
          </a:xfrm>
          <a:prstGeom prst="rect">
            <a:avLst/>
          </a:prstGeom>
          <a:noFill/>
        </p:spPr>
        <p:txBody>
          <a:bodyPr wrap="square" rtlCol="0">
            <a:spAutoFit/>
          </a:bodyPr>
          <a:lstStyle/>
          <a:p>
            <a:r>
              <a:rPr lang="en-US" dirty="0" smtClean="0">
                <a:solidFill>
                  <a:srgbClr val="1B7DCD"/>
                </a:solidFill>
                <a:latin typeface="Arial Rounded MT Bold"/>
                <a:cs typeface="Arial Rounded MT Bold"/>
              </a:rPr>
              <a:t>Alternative RaceJoy Logos and Icons</a:t>
            </a:r>
            <a:endParaRPr lang="en-US" dirty="0">
              <a:solidFill>
                <a:srgbClr val="1B7DCD"/>
              </a:solidFill>
              <a:latin typeface="Arial Rounded MT Bold"/>
              <a:cs typeface="Arial Rounded MT Bold"/>
            </a:endParaRPr>
          </a:p>
        </p:txBody>
      </p:sp>
      <p:sp>
        <p:nvSpPr>
          <p:cNvPr id="39" name="Rectangle 38"/>
          <p:cNvSpPr/>
          <p:nvPr/>
        </p:nvSpPr>
        <p:spPr>
          <a:xfrm>
            <a:off x="0" y="1286527"/>
            <a:ext cx="6858000" cy="553477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89663" y="731338"/>
            <a:ext cx="6116867" cy="307777"/>
          </a:xfrm>
          <a:prstGeom prst="rect">
            <a:avLst/>
          </a:prstGeom>
        </p:spPr>
        <p:txBody>
          <a:bodyPr wrap="none">
            <a:spAutoFit/>
          </a:bodyPr>
          <a:lstStyle/>
          <a:p>
            <a:r>
              <a:rPr lang="en-US" sz="1400" i="1" dirty="0" smtClean="0">
                <a:solidFill>
                  <a:srgbClr val="1B7DCD"/>
                </a:solidFill>
                <a:latin typeface="Calibri Light" charset="0"/>
                <a:ea typeface="Calibri Light" charset="0"/>
                <a:cs typeface="Calibri Light" charset="0"/>
              </a:rPr>
              <a:t>Recommended for dark backgrounds or when logo colors blend with your creative. </a:t>
            </a:r>
            <a:endParaRPr lang="en-US" sz="1400" i="1" dirty="0">
              <a:solidFill>
                <a:srgbClr val="1B7DCD"/>
              </a:solidFill>
              <a:latin typeface="Calibri Light" charset="0"/>
              <a:ea typeface="Calibri Light" charset="0"/>
              <a:cs typeface="Calibri Light"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4350" y="1710563"/>
            <a:ext cx="3289300" cy="75524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4350" y="2852539"/>
            <a:ext cx="3289300" cy="75524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0549" y="7479451"/>
            <a:ext cx="3289300" cy="75524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4350" y="3994515"/>
            <a:ext cx="3289300" cy="75524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1472" y="5222038"/>
            <a:ext cx="1190927" cy="1195087"/>
          </a:xfrm>
          <a:prstGeom prst="rect">
            <a:avLst/>
          </a:prstGeom>
        </p:spPr>
      </p:pic>
    </p:spTree>
    <p:extLst>
      <p:ext uri="{BB962C8B-B14F-4D97-AF65-F5344CB8AC3E}">
        <p14:creationId xmlns:p14="http://schemas.microsoft.com/office/powerpoint/2010/main" val="12338055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014F7D"/>
            </a:gs>
            <a:gs pos="0">
              <a:srgbClr val="066EAB"/>
            </a:gs>
            <a:gs pos="100000">
              <a:srgbClr val="1B92D7">
                <a:shade val="100000"/>
                <a:satMod val="115000"/>
              </a:srgbClr>
            </a:gs>
          </a:gsLst>
          <a:path path="circle">
            <a:fillToRect l="100000" t="100000"/>
          </a:path>
        </a:gradFill>
        <a:effectLst/>
      </p:bgPr>
    </p:bg>
    <p:spTree>
      <p:nvGrpSpPr>
        <p:cNvPr id="1" name=""/>
        <p:cNvGrpSpPr/>
        <p:nvPr/>
      </p:nvGrpSpPr>
      <p:grpSpPr>
        <a:xfrm>
          <a:off x="0" y="0"/>
          <a:ext cx="0" cy="0"/>
          <a:chOff x="0" y="0"/>
          <a:chExt cx="0" cy="0"/>
        </a:xfrm>
      </p:grpSpPr>
      <p:sp>
        <p:nvSpPr>
          <p:cNvPr id="7" name="Rectangle 6"/>
          <p:cNvSpPr/>
          <p:nvPr/>
        </p:nvSpPr>
        <p:spPr>
          <a:xfrm>
            <a:off x="221790" y="1187291"/>
            <a:ext cx="6509258" cy="7509748"/>
          </a:xfrm>
          <a:prstGeom prst="rect">
            <a:avLst/>
          </a:prstGeom>
        </p:spPr>
        <p:txBody>
          <a:bodyPr wrap="square">
            <a:spAutoFit/>
          </a:bodyPr>
          <a:lstStyle/>
          <a:p>
            <a:r>
              <a:rPr lang="en-US" sz="1400" dirty="0" smtClean="0">
                <a:solidFill>
                  <a:schemeClr val="bg1"/>
                </a:solidFill>
                <a:latin typeface="Calibri Light" charset="0"/>
                <a:ea typeface="Calibri Light" charset="0"/>
                <a:cs typeface="Calibri Light" charset="0"/>
              </a:rPr>
              <a:t>The </a:t>
            </a:r>
            <a:r>
              <a:rPr lang="en-US" sz="1400" dirty="0">
                <a:solidFill>
                  <a:schemeClr val="bg1"/>
                </a:solidFill>
                <a:latin typeface="Calibri Light" charset="0"/>
                <a:ea typeface="Calibri Light" charset="0"/>
                <a:cs typeface="Calibri Light" charset="0"/>
              </a:rPr>
              <a:t>more people know about RaceJoy, the more they will use it. </a:t>
            </a:r>
            <a:r>
              <a:rPr lang="en-US" sz="1400" b="1" dirty="0">
                <a:solidFill>
                  <a:schemeClr val="bg1"/>
                </a:solidFill>
                <a:ea typeface="Arial" charset="0"/>
                <a:cs typeface="Arial" charset="0"/>
              </a:rPr>
              <a:t>People are the most engaged the week of the race and this tends to be the most effective time to promote RaceJoy. </a:t>
            </a:r>
            <a:endParaRPr lang="en-US" sz="1400" b="1" dirty="0" smtClean="0">
              <a:solidFill>
                <a:schemeClr val="bg1"/>
              </a:solidFill>
              <a:ea typeface="Arial" charset="0"/>
              <a:cs typeface="Arial" charset="0"/>
            </a:endParaRPr>
          </a:p>
          <a:p>
            <a:endParaRPr lang="en-US" sz="1400" b="1" dirty="0">
              <a:solidFill>
                <a:schemeClr val="bg1"/>
              </a:solidFill>
              <a:ea typeface="Arial" charset="0"/>
              <a:cs typeface="Arial" charset="0"/>
            </a:endParaRPr>
          </a:p>
          <a:p>
            <a:r>
              <a:rPr lang="en-US" sz="1400" dirty="0" smtClean="0">
                <a:solidFill>
                  <a:schemeClr val="bg1"/>
                </a:solidFill>
                <a:latin typeface="Calibri Light" charset="0"/>
                <a:ea typeface="Calibri Light" charset="0"/>
                <a:cs typeface="Calibri Light" charset="0"/>
              </a:rPr>
              <a:t>However</a:t>
            </a:r>
            <a:r>
              <a:rPr lang="en-US" sz="1400" dirty="0">
                <a:solidFill>
                  <a:schemeClr val="bg1"/>
                </a:solidFill>
                <a:latin typeface="Calibri Light" charset="0"/>
                <a:ea typeface="Calibri Light" charset="0"/>
                <a:cs typeface="Calibri Light" charset="0"/>
              </a:rPr>
              <a:t>, the sooner you begin letting people know about RaceJoy the more people will begin to use the app and spread the word to their friends and family. All of which helps to promote the race event and sponsor. </a:t>
            </a:r>
          </a:p>
          <a:p>
            <a:endParaRPr lang="en-US" sz="1400" dirty="0">
              <a:solidFill>
                <a:schemeClr val="bg1"/>
              </a:solidFill>
              <a:latin typeface="Calibri Light" charset="0"/>
              <a:ea typeface="Calibri Light" charset="0"/>
              <a:cs typeface="Calibri Light" charset="0"/>
            </a:endParaRPr>
          </a:p>
          <a:p>
            <a:r>
              <a:rPr lang="en-US" sz="1400" dirty="0">
                <a:solidFill>
                  <a:schemeClr val="bg1"/>
                </a:solidFill>
                <a:latin typeface="Calibri Light" charset="0"/>
                <a:ea typeface="Calibri Light" charset="0"/>
                <a:cs typeface="Calibri Light" charset="0"/>
              </a:rPr>
              <a:t>These are the top ways to generate awareness that you are offering RaceJoy. </a:t>
            </a:r>
            <a:endParaRPr lang="en-US" sz="1400" dirty="0" smtClean="0">
              <a:solidFill>
                <a:schemeClr val="bg1"/>
              </a:solidFill>
              <a:latin typeface="Calibri Light" charset="0"/>
              <a:ea typeface="Calibri Light" charset="0"/>
              <a:cs typeface="Calibri Light" charset="0"/>
            </a:endParaRPr>
          </a:p>
          <a:p>
            <a:endParaRPr lang="en-US" sz="1400" dirty="0">
              <a:solidFill>
                <a:schemeClr val="bg1"/>
              </a:solidFill>
              <a:latin typeface="Calibri Light" charset="0"/>
              <a:ea typeface="Calibri Light" charset="0"/>
              <a:cs typeface="Calibri Light" charset="0"/>
            </a:endParaRPr>
          </a:p>
          <a:p>
            <a:pPr marL="342900" indent="-342900">
              <a:buFont typeface="+mj-lt"/>
              <a:buAutoNum type="arabicPeriod"/>
            </a:pPr>
            <a:r>
              <a:rPr lang="en-US" sz="1600" b="1" dirty="0" smtClean="0">
                <a:solidFill>
                  <a:schemeClr val="bg1"/>
                </a:solidFill>
                <a:ea typeface="Arial" charset="0"/>
                <a:cs typeface="Arial" charset="0"/>
              </a:rPr>
              <a:t>Live </a:t>
            </a:r>
            <a:r>
              <a:rPr lang="en-US" sz="1600" b="1" dirty="0">
                <a:solidFill>
                  <a:schemeClr val="bg1"/>
                </a:solidFill>
                <a:ea typeface="Arial" charset="0"/>
                <a:cs typeface="Arial" charset="0"/>
              </a:rPr>
              <a:t>Tracking Section on Website </a:t>
            </a:r>
          </a:p>
          <a:p>
            <a:r>
              <a:rPr lang="en-US" sz="1400" dirty="0" smtClean="0">
                <a:solidFill>
                  <a:schemeClr val="bg1"/>
                </a:solidFill>
                <a:latin typeface="Calibri Light" charset="0"/>
                <a:ea typeface="Calibri Light" charset="0"/>
                <a:cs typeface="Calibri Light" charset="0"/>
              </a:rPr>
              <a:t>Add </a:t>
            </a:r>
            <a:r>
              <a:rPr lang="en-US" sz="1400" dirty="0">
                <a:solidFill>
                  <a:schemeClr val="bg1"/>
                </a:solidFill>
                <a:latin typeface="Calibri Light" charset="0"/>
                <a:ea typeface="Calibri Light" charset="0"/>
                <a:cs typeface="Calibri Light" charset="0"/>
              </a:rPr>
              <a:t>a specific section about live tracking and cheer sending in RaceJoy </a:t>
            </a:r>
            <a:r>
              <a:rPr lang="en-US" sz="1400" dirty="0" smtClean="0">
                <a:solidFill>
                  <a:schemeClr val="bg1"/>
                </a:solidFill>
                <a:latin typeface="Calibri Light" charset="0"/>
                <a:ea typeface="Calibri Light" charset="0"/>
                <a:cs typeface="Calibri Light" charset="0"/>
              </a:rPr>
              <a:t>on your website and </a:t>
            </a:r>
            <a:r>
              <a:rPr lang="en-US" sz="1400" dirty="0">
                <a:solidFill>
                  <a:schemeClr val="bg1"/>
                </a:solidFill>
                <a:latin typeface="Calibri Light" charset="0"/>
                <a:ea typeface="Calibri Light" charset="0"/>
                <a:cs typeface="Calibri Light" charset="0"/>
              </a:rPr>
              <a:t>post RaceJoy’s tutorial. </a:t>
            </a:r>
            <a:r>
              <a:rPr lang="en-US" sz="1400" dirty="0" smtClean="0">
                <a:solidFill>
                  <a:schemeClr val="bg1"/>
                </a:solidFill>
                <a:latin typeface="Calibri Light" charset="0"/>
                <a:ea typeface="Calibri Light" charset="0"/>
                <a:cs typeface="Calibri Light" charset="0"/>
              </a:rPr>
              <a:t>Many events </a:t>
            </a:r>
            <a:r>
              <a:rPr lang="en-US" sz="1400" dirty="0">
                <a:solidFill>
                  <a:schemeClr val="bg1"/>
                </a:solidFill>
                <a:latin typeface="Calibri Light" charset="0"/>
                <a:ea typeface="Calibri Light" charset="0"/>
                <a:cs typeface="Calibri Light" charset="0"/>
              </a:rPr>
              <a:t>will include the basic </a:t>
            </a:r>
            <a:r>
              <a:rPr lang="en-US" sz="1400" dirty="0" smtClean="0">
                <a:solidFill>
                  <a:schemeClr val="bg1"/>
                </a:solidFill>
                <a:latin typeface="Calibri Light" charset="0"/>
                <a:ea typeface="Calibri Light" charset="0"/>
                <a:cs typeface="Calibri Light" charset="0"/>
              </a:rPr>
              <a:t>How-To </a:t>
            </a:r>
            <a:r>
              <a:rPr lang="en-US" sz="1400" dirty="0">
                <a:solidFill>
                  <a:schemeClr val="bg1"/>
                </a:solidFill>
                <a:latin typeface="Calibri Light" charset="0"/>
                <a:ea typeface="Calibri Light" charset="0"/>
                <a:cs typeface="Calibri Light" charset="0"/>
              </a:rPr>
              <a:t>content found in this promotion toolkit. </a:t>
            </a:r>
            <a:r>
              <a:rPr lang="en-US" sz="1400" dirty="0" smtClean="0">
                <a:solidFill>
                  <a:schemeClr val="bg1"/>
                </a:solidFill>
                <a:latin typeface="Calibri Light" charset="0"/>
                <a:ea typeface="Calibri Light" charset="0"/>
                <a:cs typeface="Calibri Light" charset="0"/>
              </a:rPr>
              <a:t>This document has lots of helpful information to include under the </a:t>
            </a:r>
            <a:r>
              <a:rPr lang="en-US" sz="1400" dirty="0">
                <a:solidFill>
                  <a:schemeClr val="bg1"/>
                </a:solidFill>
                <a:latin typeface="Calibri Light" charset="0"/>
                <a:ea typeface="Calibri Light" charset="0"/>
                <a:cs typeface="Calibri Light" charset="0"/>
              </a:rPr>
              <a:t>Race Day area of </a:t>
            </a:r>
            <a:r>
              <a:rPr lang="en-US" sz="1400" dirty="0" smtClean="0">
                <a:solidFill>
                  <a:schemeClr val="bg1"/>
                </a:solidFill>
                <a:latin typeface="Calibri Light" charset="0"/>
                <a:ea typeface="Calibri Light" charset="0"/>
                <a:cs typeface="Calibri Light" charset="0"/>
              </a:rPr>
              <a:t>your site</a:t>
            </a:r>
            <a:r>
              <a:rPr lang="en-US" sz="1400" dirty="0">
                <a:solidFill>
                  <a:schemeClr val="bg1"/>
                </a:solidFill>
                <a:latin typeface="Calibri Light" charset="0"/>
                <a:ea typeface="Calibri Light" charset="0"/>
                <a:cs typeface="Calibri Light" charset="0"/>
              </a:rPr>
              <a:t>. </a:t>
            </a:r>
          </a:p>
          <a:p>
            <a:pPr marL="342900" indent="-342900">
              <a:buFont typeface="+mj-lt"/>
              <a:buAutoNum type="arabicPeriod"/>
            </a:pPr>
            <a:endParaRPr lang="en-US" sz="1400" dirty="0" smtClean="0">
              <a:solidFill>
                <a:schemeClr val="bg1"/>
              </a:solidFill>
              <a:latin typeface="Calibri Light" charset="0"/>
              <a:ea typeface="Calibri Light" charset="0"/>
              <a:cs typeface="Calibri Light" charset="0"/>
            </a:endParaRPr>
          </a:p>
          <a:p>
            <a:pPr marL="342900" indent="-342900">
              <a:buFont typeface="+mj-lt"/>
              <a:buAutoNum type="arabicPeriod"/>
            </a:pPr>
            <a:endParaRPr lang="en-US" sz="1400" b="1" dirty="0" smtClean="0">
              <a:solidFill>
                <a:schemeClr val="bg1"/>
              </a:solidFill>
              <a:ea typeface="Arial" charset="0"/>
              <a:cs typeface="Arial" charset="0"/>
            </a:endParaRPr>
          </a:p>
          <a:p>
            <a:pPr marL="342900" indent="-342900">
              <a:buFont typeface="+mj-lt"/>
              <a:buAutoNum type="arabicPeriod" startAt="2"/>
            </a:pPr>
            <a:r>
              <a:rPr lang="en-US" sz="1600" b="1" dirty="0" smtClean="0">
                <a:solidFill>
                  <a:schemeClr val="bg1"/>
                </a:solidFill>
                <a:ea typeface="Arial" charset="0"/>
                <a:cs typeface="Arial" charset="0"/>
              </a:rPr>
              <a:t>Facebook Postings</a:t>
            </a:r>
            <a:endParaRPr lang="en-US" sz="1600" dirty="0">
              <a:solidFill>
                <a:schemeClr val="bg1"/>
              </a:solidFill>
              <a:ea typeface="Arial" charset="0"/>
              <a:cs typeface="Arial" charset="0"/>
            </a:endParaRPr>
          </a:p>
          <a:p>
            <a:r>
              <a:rPr lang="en-US" sz="1400" dirty="0" smtClean="0">
                <a:solidFill>
                  <a:schemeClr val="bg1"/>
                </a:solidFill>
                <a:latin typeface="Calibri Light" charset="0"/>
                <a:ea typeface="Calibri Light" charset="0"/>
                <a:cs typeface="Calibri Light" charset="0"/>
              </a:rPr>
              <a:t>Dedicate social media posts specifically </a:t>
            </a:r>
            <a:r>
              <a:rPr lang="en-US" sz="1400" dirty="0">
                <a:solidFill>
                  <a:schemeClr val="bg1"/>
                </a:solidFill>
                <a:latin typeface="Calibri Light" charset="0"/>
                <a:ea typeface="Calibri Light" charset="0"/>
                <a:cs typeface="Calibri Light" charset="0"/>
              </a:rPr>
              <a:t>about RaceJoy versus having it combined with other </a:t>
            </a:r>
            <a:r>
              <a:rPr lang="en-US" sz="1400" dirty="0" smtClean="0">
                <a:solidFill>
                  <a:schemeClr val="bg1"/>
                </a:solidFill>
                <a:latin typeface="Calibri Light" charset="0"/>
                <a:ea typeface="Calibri Light" charset="0"/>
                <a:cs typeface="Calibri Light" charset="0"/>
              </a:rPr>
              <a:t>services and race offerings. </a:t>
            </a:r>
            <a:r>
              <a:rPr lang="en-US" sz="1400" dirty="0">
                <a:solidFill>
                  <a:schemeClr val="bg1"/>
                </a:solidFill>
                <a:latin typeface="Calibri Light" charset="0"/>
                <a:ea typeface="Calibri Light" charset="0"/>
                <a:cs typeface="Calibri Light" charset="0"/>
              </a:rPr>
              <a:t>The most effective post is the week of the race, but most events will do a RaceJoy post two to three weeks prior to the race to help start driving the usage.</a:t>
            </a:r>
          </a:p>
          <a:p>
            <a:r>
              <a:rPr lang="en-US" sz="1400" dirty="0">
                <a:solidFill>
                  <a:schemeClr val="bg1"/>
                </a:solidFill>
                <a:latin typeface="Calibri Light" charset="0"/>
                <a:ea typeface="Calibri Light" charset="0"/>
                <a:cs typeface="Calibri Light" charset="0"/>
              </a:rPr>
              <a:t/>
            </a:r>
            <a:br>
              <a:rPr lang="en-US" sz="1400" dirty="0">
                <a:solidFill>
                  <a:schemeClr val="bg1"/>
                </a:solidFill>
                <a:latin typeface="Calibri Light" charset="0"/>
                <a:ea typeface="Calibri Light" charset="0"/>
                <a:cs typeface="Calibri Light" charset="0"/>
              </a:rPr>
            </a:br>
            <a:endParaRPr lang="en-US" sz="1400" dirty="0">
              <a:solidFill>
                <a:schemeClr val="bg1"/>
              </a:solidFill>
              <a:latin typeface="Calibri Light" charset="0"/>
              <a:ea typeface="Calibri Light" charset="0"/>
              <a:cs typeface="Calibri Light" charset="0"/>
            </a:endParaRPr>
          </a:p>
          <a:p>
            <a:pPr marL="342900" indent="-342900">
              <a:buFont typeface="+mj-lt"/>
              <a:buAutoNum type="arabicPeriod" startAt="3"/>
            </a:pPr>
            <a:r>
              <a:rPr lang="en-US" sz="1600" b="1" dirty="0" smtClean="0">
                <a:solidFill>
                  <a:schemeClr val="bg1"/>
                </a:solidFill>
                <a:ea typeface="Arial" charset="0"/>
                <a:cs typeface="Arial" charset="0"/>
              </a:rPr>
              <a:t>Emails </a:t>
            </a:r>
            <a:r>
              <a:rPr lang="en-US" sz="1600" b="1" dirty="0">
                <a:solidFill>
                  <a:schemeClr val="bg1"/>
                </a:solidFill>
                <a:ea typeface="Arial" charset="0"/>
                <a:cs typeface="Arial" charset="0"/>
              </a:rPr>
              <a:t>and Upon Registration Confirmation</a:t>
            </a:r>
            <a:endParaRPr lang="en-US" sz="1600" dirty="0">
              <a:solidFill>
                <a:schemeClr val="bg1"/>
              </a:solidFill>
              <a:ea typeface="Arial" charset="0"/>
              <a:cs typeface="Arial" charset="0"/>
            </a:endParaRPr>
          </a:p>
          <a:p>
            <a:r>
              <a:rPr lang="en-US" sz="1400" dirty="0">
                <a:solidFill>
                  <a:schemeClr val="bg1"/>
                </a:solidFill>
                <a:latin typeface="Calibri Light" charset="0"/>
                <a:ea typeface="Calibri Light" charset="0"/>
                <a:cs typeface="Calibri Light" charset="0"/>
              </a:rPr>
              <a:t>Sending emails specifically about RaceJoy will help raise awareness. Most will send information as part of the registration confirmation and then two-three weeks prior to race day to generate activity. The week of the race is the most effective time to send an email as this is when people tend to be the most engaged in the race. </a:t>
            </a:r>
          </a:p>
          <a:p>
            <a:r>
              <a:rPr lang="en-US" sz="1400" dirty="0">
                <a:solidFill>
                  <a:schemeClr val="bg1"/>
                </a:solidFill>
                <a:latin typeface="Calibri Light" charset="0"/>
                <a:ea typeface="Calibri Light" charset="0"/>
                <a:cs typeface="Calibri Light" charset="0"/>
              </a:rPr>
              <a:t/>
            </a:r>
            <a:br>
              <a:rPr lang="en-US" sz="1400" dirty="0">
                <a:solidFill>
                  <a:schemeClr val="bg1"/>
                </a:solidFill>
                <a:latin typeface="Calibri Light" charset="0"/>
                <a:ea typeface="Calibri Light" charset="0"/>
                <a:cs typeface="Calibri Light" charset="0"/>
              </a:rPr>
            </a:br>
            <a:endParaRPr lang="en-US" sz="1400" dirty="0">
              <a:solidFill>
                <a:schemeClr val="bg1"/>
              </a:solidFill>
              <a:latin typeface="Calibri Light" charset="0"/>
              <a:ea typeface="Calibri Light" charset="0"/>
              <a:cs typeface="Calibri Light" charset="0"/>
            </a:endParaRPr>
          </a:p>
          <a:p>
            <a:r>
              <a:rPr lang="en-US" sz="1400" b="1" dirty="0">
                <a:solidFill>
                  <a:schemeClr val="bg1"/>
                </a:solidFill>
                <a:ea typeface="Arial" charset="0"/>
                <a:cs typeface="Arial" charset="0"/>
              </a:rPr>
              <a:t>This promotion toolkit provides graphics and sample content that you can use for these and other initiatives</a:t>
            </a:r>
            <a:r>
              <a:rPr lang="en-US" sz="1400" b="1" dirty="0" smtClean="0">
                <a:solidFill>
                  <a:schemeClr val="bg1"/>
                </a:solidFill>
                <a:ea typeface="Arial" charset="0"/>
                <a:cs typeface="Arial" charset="0"/>
              </a:rPr>
              <a:t>. </a:t>
            </a:r>
            <a:r>
              <a:rPr lang="en-US" sz="1400" dirty="0" smtClean="0">
                <a:solidFill>
                  <a:schemeClr val="bg1"/>
                </a:solidFill>
                <a:latin typeface="Calibri Light" charset="0"/>
                <a:ea typeface="Calibri Light" charset="0"/>
                <a:cs typeface="Calibri Light" charset="0"/>
              </a:rPr>
              <a:t>If you are in need of any additional promotional items or have questions about promoting RaceJoy, feel free to reach out. We’re happy to help!</a:t>
            </a:r>
            <a:endParaRPr lang="en-US" sz="1400" dirty="0">
              <a:solidFill>
                <a:schemeClr val="bg1"/>
              </a:solidFill>
              <a:latin typeface="Calibri Light" charset="0"/>
              <a:ea typeface="Calibri Light" charset="0"/>
              <a:cs typeface="Calibri Light" charset="0"/>
            </a:endParaRPr>
          </a:p>
        </p:txBody>
      </p:sp>
      <p:sp>
        <p:nvSpPr>
          <p:cNvPr id="10" name="TextBox 9"/>
          <p:cNvSpPr txBox="1"/>
          <p:nvPr/>
        </p:nvSpPr>
        <p:spPr>
          <a:xfrm>
            <a:off x="221790" y="503115"/>
            <a:ext cx="6245001" cy="369332"/>
          </a:xfrm>
          <a:prstGeom prst="rect">
            <a:avLst/>
          </a:prstGeom>
          <a:noFill/>
        </p:spPr>
        <p:txBody>
          <a:bodyPr wrap="square" rtlCol="0">
            <a:spAutoFit/>
          </a:bodyPr>
          <a:lstStyle/>
          <a:p>
            <a:pPr algn="ctr"/>
            <a:r>
              <a:rPr lang="en-US" dirty="0" smtClean="0">
                <a:solidFill>
                  <a:schemeClr val="bg1"/>
                </a:solidFill>
                <a:latin typeface="Arial Rounded MT Bold"/>
                <a:cs typeface="Arial Rounded MT Bold"/>
              </a:rPr>
              <a:t>Most Effective Ways to Drive Awareness Usage</a:t>
            </a:r>
            <a:endParaRPr lang="en-US" dirty="0">
              <a:solidFill>
                <a:schemeClr val="bg1"/>
              </a:solidFill>
              <a:latin typeface="Arial Rounded MT Bold"/>
              <a:cs typeface="Arial Rounded MT Bold"/>
            </a:endParaRPr>
          </a:p>
        </p:txBody>
      </p:sp>
    </p:spTree>
    <p:extLst>
      <p:ext uri="{BB962C8B-B14F-4D97-AF65-F5344CB8AC3E}">
        <p14:creationId xmlns:p14="http://schemas.microsoft.com/office/powerpoint/2010/main" val="636003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0" y="5459194"/>
            <a:ext cx="6858000" cy="749808"/>
          </a:xfrm>
          <a:prstGeom prst="rect">
            <a:avLst/>
          </a:prstGeom>
          <a:gradFill flip="none" rotWithShape="1">
            <a:gsLst>
              <a:gs pos="0">
                <a:srgbClr val="1B92D7">
                  <a:shade val="30000"/>
                  <a:satMod val="115000"/>
                </a:srgbClr>
              </a:gs>
              <a:gs pos="50000">
                <a:srgbClr val="1B92D7">
                  <a:shade val="67500"/>
                  <a:satMod val="115000"/>
                </a:srgbClr>
              </a:gs>
              <a:gs pos="100000">
                <a:srgbClr val="1B92D7">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0" y="0"/>
            <a:ext cx="6858000" cy="752383"/>
          </a:xfrm>
          <a:prstGeom prst="rect">
            <a:avLst/>
          </a:prstGeom>
          <a:gradFill flip="none" rotWithShape="1">
            <a:gsLst>
              <a:gs pos="0">
                <a:srgbClr val="1B92D7">
                  <a:shade val="30000"/>
                  <a:satMod val="115000"/>
                </a:srgbClr>
              </a:gs>
              <a:gs pos="50000">
                <a:srgbClr val="1B92D7">
                  <a:shade val="67500"/>
                  <a:satMod val="115000"/>
                </a:srgbClr>
              </a:gs>
              <a:gs pos="100000">
                <a:srgbClr val="1B92D7">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89662" y="167835"/>
            <a:ext cx="6245001" cy="369332"/>
          </a:xfrm>
          <a:prstGeom prst="rect">
            <a:avLst/>
          </a:prstGeom>
          <a:noFill/>
        </p:spPr>
        <p:txBody>
          <a:bodyPr wrap="square" rtlCol="0">
            <a:spAutoFit/>
          </a:bodyPr>
          <a:lstStyle/>
          <a:p>
            <a:r>
              <a:rPr lang="en-US" dirty="0" smtClean="0">
                <a:solidFill>
                  <a:schemeClr val="bg1"/>
                </a:solidFill>
                <a:latin typeface="Arial Rounded MT Bold"/>
                <a:cs typeface="Arial Rounded MT Bold"/>
              </a:rPr>
              <a:t>Phone Graphics</a:t>
            </a:r>
            <a:endParaRPr lang="en-US" dirty="0">
              <a:solidFill>
                <a:schemeClr val="bg1"/>
              </a:solidFill>
              <a:latin typeface="Arial Rounded MT Bold"/>
              <a:cs typeface="Arial Rounded MT Bold"/>
            </a:endParaRPr>
          </a:p>
        </p:txBody>
      </p:sp>
      <p:sp>
        <p:nvSpPr>
          <p:cNvPr id="33" name="TextBox 32"/>
          <p:cNvSpPr txBox="1"/>
          <p:nvPr/>
        </p:nvSpPr>
        <p:spPr>
          <a:xfrm>
            <a:off x="89662" y="5649432"/>
            <a:ext cx="6245001" cy="369332"/>
          </a:xfrm>
          <a:prstGeom prst="rect">
            <a:avLst/>
          </a:prstGeom>
          <a:noFill/>
        </p:spPr>
        <p:txBody>
          <a:bodyPr wrap="square" rtlCol="0">
            <a:spAutoFit/>
          </a:bodyPr>
          <a:lstStyle/>
          <a:p>
            <a:r>
              <a:rPr lang="en-US" dirty="0" smtClean="0">
                <a:solidFill>
                  <a:schemeClr val="bg1"/>
                </a:solidFill>
                <a:latin typeface="Arial Rounded MT Bold"/>
                <a:cs typeface="Arial Rounded MT Bold"/>
              </a:rPr>
              <a:t>Tracking and Progress Alert Graphics</a:t>
            </a:r>
            <a:endParaRPr lang="en-US" dirty="0">
              <a:solidFill>
                <a:schemeClr val="bg1"/>
              </a:solidFill>
              <a:latin typeface="Arial Rounded MT Bold"/>
              <a:cs typeface="Arial Rounded MT Bold"/>
            </a:endParaRP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775190" y="2570304"/>
            <a:ext cx="1407977" cy="26736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0051" y="6411619"/>
            <a:ext cx="1343463" cy="2551165"/>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62" y="6411621"/>
            <a:ext cx="1343463" cy="2551165"/>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3125" y="6411619"/>
            <a:ext cx="1343462" cy="2551165"/>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6588" y="6411619"/>
            <a:ext cx="1343463" cy="2551165"/>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04989" y="967599"/>
            <a:ext cx="2270201" cy="4310994"/>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70033" y="6411618"/>
            <a:ext cx="1343463" cy="2551167"/>
          </a:xfrm>
          <a:prstGeom prst="rect">
            <a:avLst/>
          </a:prstGeom>
        </p:spPr>
      </p:pic>
    </p:spTree>
    <p:extLst>
      <p:ext uri="{BB962C8B-B14F-4D97-AF65-F5344CB8AC3E}">
        <p14:creationId xmlns:p14="http://schemas.microsoft.com/office/powerpoint/2010/main" val="31879416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0" y="4334482"/>
            <a:ext cx="6858000" cy="749808"/>
          </a:xfrm>
          <a:prstGeom prst="rect">
            <a:avLst/>
          </a:prstGeom>
          <a:gradFill flip="none" rotWithShape="1">
            <a:gsLst>
              <a:gs pos="0">
                <a:srgbClr val="1B92D7">
                  <a:shade val="30000"/>
                  <a:satMod val="115000"/>
                </a:srgbClr>
              </a:gs>
              <a:gs pos="50000">
                <a:srgbClr val="1B92D7">
                  <a:shade val="67500"/>
                  <a:satMod val="115000"/>
                </a:srgbClr>
              </a:gs>
              <a:gs pos="100000">
                <a:srgbClr val="1B92D7">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0" y="0"/>
            <a:ext cx="6858000" cy="752383"/>
          </a:xfrm>
          <a:prstGeom prst="rect">
            <a:avLst/>
          </a:prstGeom>
          <a:gradFill flip="none" rotWithShape="1">
            <a:gsLst>
              <a:gs pos="0">
                <a:srgbClr val="1B92D7">
                  <a:shade val="30000"/>
                  <a:satMod val="115000"/>
                </a:srgbClr>
              </a:gs>
              <a:gs pos="50000">
                <a:srgbClr val="1B92D7">
                  <a:shade val="67500"/>
                  <a:satMod val="115000"/>
                </a:srgbClr>
              </a:gs>
              <a:gs pos="100000">
                <a:srgbClr val="1B92D7">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89662" y="167835"/>
            <a:ext cx="6245001" cy="369332"/>
          </a:xfrm>
          <a:prstGeom prst="rect">
            <a:avLst/>
          </a:prstGeom>
          <a:noFill/>
        </p:spPr>
        <p:txBody>
          <a:bodyPr wrap="square" rtlCol="0">
            <a:spAutoFit/>
          </a:bodyPr>
          <a:lstStyle/>
          <a:p>
            <a:r>
              <a:rPr lang="en-US" dirty="0" smtClean="0">
                <a:solidFill>
                  <a:schemeClr val="bg1"/>
                </a:solidFill>
                <a:latin typeface="Arial Rounded MT Bold"/>
                <a:cs typeface="Arial Rounded MT Bold"/>
              </a:rPr>
              <a:t>User Tutorial Video</a:t>
            </a:r>
            <a:endParaRPr lang="en-US" dirty="0">
              <a:solidFill>
                <a:schemeClr val="bg1"/>
              </a:solidFill>
              <a:latin typeface="Arial Rounded MT Bold"/>
              <a:cs typeface="Arial Rounded MT Bold"/>
            </a:endParaRPr>
          </a:p>
        </p:txBody>
      </p:sp>
      <p:sp>
        <p:nvSpPr>
          <p:cNvPr id="33" name="TextBox 32"/>
          <p:cNvSpPr txBox="1"/>
          <p:nvPr/>
        </p:nvSpPr>
        <p:spPr>
          <a:xfrm>
            <a:off x="89661" y="4469625"/>
            <a:ext cx="6245001" cy="369332"/>
          </a:xfrm>
          <a:prstGeom prst="rect">
            <a:avLst/>
          </a:prstGeom>
          <a:noFill/>
        </p:spPr>
        <p:txBody>
          <a:bodyPr wrap="square" rtlCol="0">
            <a:spAutoFit/>
          </a:bodyPr>
          <a:lstStyle/>
          <a:p>
            <a:r>
              <a:rPr lang="en-US" dirty="0" smtClean="0">
                <a:solidFill>
                  <a:schemeClr val="bg1"/>
                </a:solidFill>
                <a:latin typeface="Arial Rounded MT Bold"/>
                <a:cs typeface="Arial Rounded MT Bold"/>
              </a:rPr>
              <a:t>Supplemental</a:t>
            </a:r>
            <a:endParaRPr lang="en-US" dirty="0">
              <a:solidFill>
                <a:schemeClr val="bg1"/>
              </a:solidFill>
              <a:latin typeface="Arial Rounded MT Bold"/>
              <a:cs typeface="Arial Rounded MT Bold"/>
            </a:endParaRPr>
          </a:p>
        </p:txBody>
      </p:sp>
      <p:sp>
        <p:nvSpPr>
          <p:cNvPr id="12" name="Rectangle 11"/>
          <p:cNvSpPr/>
          <p:nvPr/>
        </p:nvSpPr>
        <p:spPr>
          <a:xfrm>
            <a:off x="2796988" y="2172645"/>
            <a:ext cx="3866381" cy="738664"/>
          </a:xfrm>
          <a:prstGeom prst="rect">
            <a:avLst/>
          </a:prstGeom>
        </p:spPr>
        <p:txBody>
          <a:bodyPr wrap="square">
            <a:spAutoFit/>
          </a:bodyPr>
          <a:lstStyle/>
          <a:p>
            <a:r>
              <a:rPr lang="en-US" sz="1400" dirty="0" smtClean="0">
                <a:latin typeface="Calibri Light" charset="0"/>
                <a:ea typeface="Calibri Light" charset="0"/>
                <a:cs typeface="Calibri Light" charset="0"/>
              </a:rPr>
              <a:t>Check out this </a:t>
            </a:r>
            <a:r>
              <a:rPr lang="en-US" sz="1400" dirty="0" smtClean="0">
                <a:latin typeface="Calibri Light" charset="0"/>
                <a:ea typeface="Calibri Light" charset="0"/>
                <a:cs typeface="Calibri Light" charset="0"/>
                <a:hlinkClick r:id="rId3"/>
              </a:rPr>
              <a:t>RaceJoy Overview Video </a:t>
            </a:r>
            <a:r>
              <a:rPr lang="en-US" sz="1400" dirty="0" smtClean="0">
                <a:latin typeface="Calibri Light" charset="0"/>
                <a:ea typeface="Calibri Light" charset="0"/>
                <a:cs typeface="Calibri Light" charset="0"/>
              </a:rPr>
              <a:t>to learn more about the app and the features available to you during this race. </a:t>
            </a:r>
            <a:endParaRPr lang="en-US" sz="1400" dirty="0">
              <a:latin typeface="Calibri Light" charset="0"/>
              <a:ea typeface="Calibri Light" charset="0"/>
              <a:cs typeface="Calibri Light" charset="0"/>
            </a:endParaRPr>
          </a:p>
        </p:txBody>
      </p:sp>
      <p:grpSp>
        <p:nvGrpSpPr>
          <p:cNvPr id="13" name="Group 12"/>
          <p:cNvGrpSpPr/>
          <p:nvPr/>
        </p:nvGrpSpPr>
        <p:grpSpPr>
          <a:xfrm>
            <a:off x="360377" y="1627564"/>
            <a:ext cx="2215481" cy="1661611"/>
            <a:chOff x="647700" y="7428598"/>
            <a:chExt cx="1284629" cy="963472"/>
          </a:xfrm>
        </p:grpSpPr>
        <p:pic>
          <p:nvPicPr>
            <p:cNvPr id="14" name="Picture 1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 y="7428598"/>
              <a:ext cx="1284629" cy="963472"/>
            </a:xfrm>
            <a:prstGeom prst="rect">
              <a:avLst/>
            </a:prstGeom>
          </p:spPr>
        </p:pic>
        <p:sp>
          <p:nvSpPr>
            <p:cNvPr id="15" name="Triangle 14"/>
            <p:cNvSpPr/>
            <p:nvPr/>
          </p:nvSpPr>
          <p:spPr>
            <a:xfrm rot="5400000">
              <a:off x="1107545" y="7766336"/>
              <a:ext cx="314308" cy="270955"/>
            </a:xfrm>
            <a:prstGeom prst="triangle">
              <a:avLst/>
            </a:prstGeom>
            <a:solidFill>
              <a:schemeClr val="bg1">
                <a:alpha val="84000"/>
              </a:schemeClr>
            </a:solidFill>
            <a:ln>
              <a:noFill/>
            </a:ln>
            <a:effectLst>
              <a:outerShdw blurRad="50800" dist="76200" dir="2700000" algn="tl"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grpSp>
      <p:sp>
        <p:nvSpPr>
          <p:cNvPr id="2" name="Rectangle 1"/>
          <p:cNvSpPr/>
          <p:nvPr/>
        </p:nvSpPr>
        <p:spPr>
          <a:xfrm>
            <a:off x="184896" y="5513294"/>
            <a:ext cx="2612092" cy="2585323"/>
          </a:xfrm>
          <a:prstGeom prst="rect">
            <a:avLst/>
          </a:prstGeom>
        </p:spPr>
        <p:txBody>
          <a:bodyPr wrap="square">
            <a:spAutoFit/>
          </a:bodyPr>
          <a:lstStyle/>
          <a:p>
            <a:r>
              <a:rPr lang="en-US" dirty="0" smtClean="0">
                <a:latin typeface="Calibri" charset="0"/>
                <a:ea typeface="Calibri" charset="0"/>
                <a:cs typeface="Calibri" charset="0"/>
              </a:rPr>
              <a:t>RaceJoy Web Widget: </a:t>
            </a:r>
          </a:p>
          <a:p>
            <a:endParaRPr lang="en-US" dirty="0" smtClean="0">
              <a:latin typeface="Calibri" charset="0"/>
              <a:ea typeface="Calibri" charset="0"/>
              <a:cs typeface="Calibri" charset="0"/>
            </a:endParaRPr>
          </a:p>
          <a:p>
            <a:endParaRPr lang="en-US" dirty="0" smtClean="0">
              <a:latin typeface="Calibri" charset="0"/>
              <a:ea typeface="Calibri" charset="0"/>
              <a:cs typeface="Calibri" charset="0"/>
            </a:endParaRPr>
          </a:p>
          <a:p>
            <a:endParaRPr lang="en-US" dirty="0">
              <a:latin typeface="Calibri" charset="0"/>
              <a:ea typeface="Calibri" charset="0"/>
              <a:cs typeface="Calibri" charset="0"/>
            </a:endParaRPr>
          </a:p>
          <a:p>
            <a:r>
              <a:rPr lang="en-US" dirty="0" smtClean="0">
                <a:latin typeface="Calibri" charset="0"/>
                <a:ea typeface="Calibri" charset="0"/>
                <a:cs typeface="Calibri" charset="0"/>
              </a:rPr>
              <a:t>RaceJoy Battery Tips:</a:t>
            </a:r>
          </a:p>
          <a:p>
            <a:endParaRPr lang="en-US" dirty="0" smtClean="0">
              <a:latin typeface="Calibri" charset="0"/>
              <a:ea typeface="Calibri" charset="0"/>
              <a:cs typeface="Calibri" charset="0"/>
            </a:endParaRPr>
          </a:p>
          <a:p>
            <a:endParaRPr lang="en-US" dirty="0" smtClean="0">
              <a:latin typeface="Calibri" charset="0"/>
              <a:ea typeface="Calibri" charset="0"/>
              <a:cs typeface="Calibri" charset="0"/>
            </a:endParaRPr>
          </a:p>
          <a:p>
            <a:endParaRPr lang="en-US" dirty="0">
              <a:latin typeface="Calibri" charset="0"/>
              <a:ea typeface="Calibri" charset="0"/>
              <a:cs typeface="Calibri" charset="0"/>
            </a:endParaRPr>
          </a:p>
          <a:p>
            <a:r>
              <a:rPr lang="en-US" dirty="0" smtClean="0">
                <a:latin typeface="Calibri" charset="0"/>
                <a:ea typeface="Calibri" charset="0"/>
                <a:cs typeface="Calibri" charset="0"/>
              </a:rPr>
              <a:t>RaceJoy Virtual Ad: </a:t>
            </a:r>
            <a:endParaRPr lang="en-US" dirty="0">
              <a:latin typeface="Calibri" charset="0"/>
              <a:ea typeface="Calibri" charset="0"/>
              <a:cs typeface="Calibri" charset="0"/>
            </a:endParaRPr>
          </a:p>
        </p:txBody>
      </p:sp>
      <p:sp>
        <p:nvSpPr>
          <p:cNvPr id="5" name="Rectangle 4"/>
          <p:cNvSpPr/>
          <p:nvPr/>
        </p:nvSpPr>
        <p:spPr>
          <a:xfrm>
            <a:off x="2796988" y="5513294"/>
            <a:ext cx="2825838" cy="338554"/>
          </a:xfrm>
          <a:prstGeom prst="rect">
            <a:avLst/>
          </a:prstGeom>
        </p:spPr>
        <p:txBody>
          <a:bodyPr wrap="none">
            <a:spAutoFit/>
          </a:bodyPr>
          <a:lstStyle/>
          <a:p>
            <a:r>
              <a:rPr lang="en-US" sz="1600" dirty="0">
                <a:latin typeface="Calibri Light" charset="0"/>
                <a:ea typeface="Calibri Light" charset="0"/>
                <a:cs typeface="Calibri Light" charset="0"/>
                <a:hlinkClick r:id="rId5"/>
              </a:rPr>
              <a:t>http://</a:t>
            </a:r>
            <a:r>
              <a:rPr lang="en-US" sz="1600" dirty="0" smtClean="0">
                <a:latin typeface="Calibri Light" charset="0"/>
                <a:ea typeface="Calibri Light" charset="0"/>
                <a:cs typeface="Calibri Light" charset="0"/>
                <a:hlinkClick r:id="rId5"/>
              </a:rPr>
              <a:t>racejoy.com/widget.html</a:t>
            </a:r>
            <a:endParaRPr lang="en-US" sz="1600" dirty="0" smtClean="0">
              <a:latin typeface="Calibri Light" charset="0"/>
              <a:ea typeface="Calibri Light" charset="0"/>
              <a:cs typeface="Calibri Light" charset="0"/>
            </a:endParaRPr>
          </a:p>
        </p:txBody>
      </p:sp>
      <p:sp>
        <p:nvSpPr>
          <p:cNvPr id="6" name="Rectangle 5"/>
          <p:cNvSpPr/>
          <p:nvPr/>
        </p:nvSpPr>
        <p:spPr>
          <a:xfrm>
            <a:off x="2796987" y="6482789"/>
            <a:ext cx="3711389" cy="584775"/>
          </a:xfrm>
          <a:prstGeom prst="rect">
            <a:avLst/>
          </a:prstGeom>
        </p:spPr>
        <p:txBody>
          <a:bodyPr wrap="square">
            <a:spAutoFit/>
          </a:bodyPr>
          <a:lstStyle/>
          <a:p>
            <a:r>
              <a:rPr lang="en-US" sz="1600" dirty="0">
                <a:latin typeface="Calibri Light" charset="0"/>
                <a:ea typeface="Calibri Light" charset="0"/>
                <a:cs typeface="Calibri Light" charset="0"/>
                <a:hlinkClick r:id="rId6"/>
              </a:rPr>
              <a:t>http://</a:t>
            </a:r>
            <a:r>
              <a:rPr lang="en-US" sz="1600" dirty="0" smtClean="0">
                <a:latin typeface="Calibri Light" charset="0"/>
                <a:ea typeface="Calibri Light" charset="0"/>
                <a:cs typeface="Calibri Light" charset="0"/>
                <a:hlinkClick r:id="rId6"/>
              </a:rPr>
              <a:t>racejoy.com/assets/docs/BatteryTipsforPhoneFun.pdf</a:t>
            </a:r>
            <a:endParaRPr lang="en-US" sz="1600" dirty="0" smtClean="0">
              <a:latin typeface="Calibri Light" charset="0"/>
              <a:ea typeface="Calibri Light" charset="0"/>
              <a:cs typeface="Calibri Light" charset="0"/>
            </a:endParaRPr>
          </a:p>
        </p:txBody>
      </p:sp>
      <p:sp>
        <p:nvSpPr>
          <p:cNvPr id="7" name="Rectangle 6"/>
          <p:cNvSpPr/>
          <p:nvPr/>
        </p:nvSpPr>
        <p:spPr>
          <a:xfrm>
            <a:off x="2796987" y="7613869"/>
            <a:ext cx="3866381" cy="584775"/>
          </a:xfrm>
          <a:prstGeom prst="rect">
            <a:avLst/>
          </a:prstGeom>
        </p:spPr>
        <p:txBody>
          <a:bodyPr wrap="square">
            <a:spAutoFit/>
          </a:bodyPr>
          <a:lstStyle/>
          <a:p>
            <a:r>
              <a:rPr lang="en-US" sz="1600" dirty="0" smtClean="0">
                <a:latin typeface="Calibri Light" charset="0"/>
                <a:ea typeface="Calibri Light" charset="0"/>
                <a:cs typeface="Calibri Light" charset="0"/>
                <a:hlinkClick r:id="rId7"/>
              </a:rPr>
              <a:t>http://racejoy.com/img/promotional_corner/AD.png</a:t>
            </a:r>
            <a:endParaRPr lang="en-US" sz="1600" dirty="0" smtClean="0">
              <a:latin typeface="Calibri Light" charset="0"/>
              <a:ea typeface="Calibri Light" charset="0"/>
              <a:cs typeface="Calibri Light" charset="0"/>
            </a:endParaRPr>
          </a:p>
        </p:txBody>
      </p:sp>
    </p:spTree>
    <p:extLst>
      <p:ext uri="{BB962C8B-B14F-4D97-AF65-F5344CB8AC3E}">
        <p14:creationId xmlns:p14="http://schemas.microsoft.com/office/powerpoint/2010/main" val="8734254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6653923"/>
            <a:ext cx="6858000" cy="2490077"/>
          </a:xfrm>
          <a:prstGeom prst="rect">
            <a:avLst/>
          </a:prstGeom>
          <a:gradFill flip="none" rotWithShape="1">
            <a:gsLst>
              <a:gs pos="0">
                <a:srgbClr val="1B92D7">
                  <a:shade val="30000"/>
                  <a:satMod val="115000"/>
                </a:srgbClr>
              </a:gs>
              <a:gs pos="50000">
                <a:srgbClr val="1B92D7">
                  <a:shade val="67500"/>
                  <a:satMod val="115000"/>
                </a:srgbClr>
              </a:gs>
              <a:gs pos="100000">
                <a:srgbClr val="1B92D7">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0" y="-6165"/>
            <a:ext cx="6858000" cy="752383"/>
          </a:xfrm>
          <a:prstGeom prst="rect">
            <a:avLst/>
          </a:prstGeom>
          <a:gradFill flip="none" rotWithShape="1">
            <a:gsLst>
              <a:gs pos="0">
                <a:srgbClr val="1B92D7">
                  <a:shade val="30000"/>
                  <a:satMod val="115000"/>
                </a:srgbClr>
              </a:gs>
              <a:gs pos="50000">
                <a:srgbClr val="1B92D7">
                  <a:shade val="67500"/>
                  <a:satMod val="115000"/>
                </a:srgbClr>
              </a:gs>
              <a:gs pos="100000">
                <a:srgbClr val="1B92D7">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306499" y="194404"/>
            <a:ext cx="6245001" cy="369332"/>
          </a:xfrm>
          <a:prstGeom prst="rect">
            <a:avLst/>
          </a:prstGeom>
          <a:noFill/>
        </p:spPr>
        <p:txBody>
          <a:bodyPr wrap="square" rtlCol="0">
            <a:spAutoFit/>
          </a:bodyPr>
          <a:lstStyle/>
          <a:p>
            <a:pPr algn="ctr"/>
            <a:r>
              <a:rPr lang="en-US" dirty="0" smtClean="0">
                <a:solidFill>
                  <a:schemeClr val="bg1"/>
                </a:solidFill>
                <a:latin typeface="Arial Rounded MT Bold"/>
                <a:cs typeface="Arial Rounded MT Bold"/>
              </a:rPr>
              <a:t>Download RaceJoy to Add to Your Race Experience!</a:t>
            </a:r>
            <a:endParaRPr lang="en-US" dirty="0">
              <a:solidFill>
                <a:schemeClr val="bg1"/>
              </a:solidFill>
              <a:latin typeface="Arial Rounded MT Bold"/>
              <a:cs typeface="Arial Rounded MT Bold"/>
            </a:endParaRPr>
          </a:p>
        </p:txBody>
      </p:sp>
      <p:sp>
        <p:nvSpPr>
          <p:cNvPr id="16" name="Rectangle 15"/>
          <p:cNvSpPr/>
          <p:nvPr/>
        </p:nvSpPr>
        <p:spPr>
          <a:xfrm>
            <a:off x="1474681" y="6000996"/>
            <a:ext cx="4183529" cy="461665"/>
          </a:xfrm>
          <a:prstGeom prst="rect">
            <a:avLst/>
          </a:prstGeom>
        </p:spPr>
        <p:txBody>
          <a:bodyPr wrap="square">
            <a:spAutoFit/>
          </a:bodyPr>
          <a:lstStyle/>
          <a:p>
            <a:r>
              <a:rPr lang="en-US" sz="2400" dirty="0">
                <a:solidFill>
                  <a:srgbClr val="1B7DCD"/>
                </a:solidFill>
                <a:latin typeface="Arial Rounded MT Bold"/>
                <a:cs typeface="Arial Rounded MT Bold"/>
              </a:rPr>
              <a:t>Download </a:t>
            </a:r>
            <a:r>
              <a:rPr lang="en-US" sz="2400" dirty="0" smtClean="0">
                <a:solidFill>
                  <a:srgbClr val="1B7DCD"/>
                </a:solidFill>
                <a:latin typeface="Arial Rounded MT Bold"/>
                <a:cs typeface="Arial Rounded MT Bold"/>
              </a:rPr>
              <a:t>RaceJoy </a:t>
            </a:r>
            <a:r>
              <a:rPr lang="en-US" sz="2400" dirty="0">
                <a:solidFill>
                  <a:srgbClr val="1B7DCD"/>
                </a:solidFill>
                <a:latin typeface="Arial Rounded MT Bold"/>
                <a:cs typeface="Arial Rounded MT Bold"/>
              </a:rPr>
              <a:t>Today!</a:t>
            </a:r>
          </a:p>
        </p:txBody>
      </p:sp>
      <p:sp>
        <p:nvSpPr>
          <p:cNvPr id="17" name="Rectangle 16"/>
          <p:cNvSpPr/>
          <p:nvPr/>
        </p:nvSpPr>
        <p:spPr>
          <a:xfrm>
            <a:off x="2586586" y="1394142"/>
            <a:ext cx="3940281" cy="1643527"/>
          </a:xfrm>
          <a:prstGeom prst="rect">
            <a:avLst/>
          </a:prstGeom>
        </p:spPr>
        <p:txBody>
          <a:bodyPr wrap="square">
            <a:spAutoFit/>
          </a:bodyPr>
          <a:lstStyle/>
          <a:p>
            <a:pPr>
              <a:lnSpc>
                <a:spcPct val="140000"/>
              </a:lnSpc>
            </a:pPr>
            <a:r>
              <a:rPr lang="en-US" b="1" dirty="0" smtClean="0">
                <a:latin typeface="Helvetica Neue Light" charset="0"/>
                <a:ea typeface="Helvetica Neue Light" charset="0"/>
                <a:cs typeface="Helvetica Neue Light" charset="0"/>
              </a:rPr>
              <a:t>Live Phone Tracking!</a:t>
            </a:r>
          </a:p>
          <a:p>
            <a:pPr>
              <a:lnSpc>
                <a:spcPct val="140000"/>
              </a:lnSpc>
            </a:pPr>
            <a:r>
              <a:rPr lang="en-US" b="1" dirty="0" smtClean="0">
                <a:solidFill>
                  <a:srgbClr val="F9932E"/>
                </a:solidFill>
                <a:latin typeface="Helvetica Neue Light" charset="0"/>
                <a:ea typeface="Helvetica Neue Light" charset="0"/>
                <a:cs typeface="Helvetica Neue Light" charset="0"/>
              </a:rPr>
              <a:t>GPS Based Progress Alerts!</a:t>
            </a:r>
            <a:endParaRPr lang="en-US" b="1" dirty="0">
              <a:solidFill>
                <a:srgbClr val="F9932E"/>
              </a:solidFill>
              <a:latin typeface="Helvetica Neue Light" charset="0"/>
              <a:ea typeface="Helvetica Neue Light" charset="0"/>
              <a:cs typeface="Helvetica Neue Light" charset="0"/>
            </a:endParaRPr>
          </a:p>
          <a:p>
            <a:pPr>
              <a:lnSpc>
                <a:spcPct val="140000"/>
              </a:lnSpc>
            </a:pPr>
            <a:r>
              <a:rPr lang="en-US" b="1" dirty="0" smtClean="0">
                <a:solidFill>
                  <a:srgbClr val="1B7DCD"/>
                </a:solidFill>
                <a:latin typeface="Helvetica Neue Light" charset="0"/>
                <a:ea typeface="Helvetica Neue Light" charset="0"/>
                <a:cs typeface="Helvetica Neue Light" charset="0"/>
              </a:rPr>
              <a:t>Cheer Sending!</a:t>
            </a:r>
          </a:p>
          <a:p>
            <a:pPr>
              <a:lnSpc>
                <a:spcPct val="140000"/>
              </a:lnSpc>
            </a:pPr>
            <a:r>
              <a:rPr lang="en-US" dirty="0">
                <a:latin typeface="Helvetica Neue Light" charset="0"/>
                <a:ea typeface="Helvetica Neue Light" charset="0"/>
                <a:cs typeface="Helvetica Neue Light" charset="0"/>
              </a:rPr>
              <a:t>a</a:t>
            </a:r>
            <a:r>
              <a:rPr lang="en-US" dirty="0" smtClean="0">
                <a:latin typeface="Helvetica Neue Light" charset="0"/>
                <a:ea typeface="Helvetica Neue Light" charset="0"/>
                <a:cs typeface="Helvetica Neue Light" charset="0"/>
              </a:rPr>
              <a:t>nd so much more…</a:t>
            </a:r>
            <a:endParaRPr lang="en-US" dirty="0">
              <a:latin typeface="Helvetica Neue Light" charset="0"/>
              <a:ea typeface="Helvetica Neue Light" charset="0"/>
              <a:cs typeface="Helvetica Neue Light" charset="0"/>
            </a:endParaRPr>
          </a:p>
        </p:txBody>
      </p:sp>
      <p:pic>
        <p:nvPicPr>
          <p:cNvPr id="18" name="Picture 17" descr="RunSignUp_ProductLogo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2441" y="3255710"/>
            <a:ext cx="3388573" cy="783288"/>
          </a:xfrm>
          <a:prstGeom prst="rect">
            <a:avLst/>
          </a:prstGeom>
        </p:spPr>
      </p:pic>
      <p:pic>
        <p:nvPicPr>
          <p:cNvPr id="20" name="Picture 19"/>
          <p:cNvPicPr>
            <a:picLocks noChangeAspect="1"/>
          </p:cNvPicPr>
          <p:nvPr/>
        </p:nvPicPr>
        <p:blipFill>
          <a:blip r:embed="rId3"/>
          <a:stretch>
            <a:fillRect/>
          </a:stretch>
        </p:blipFill>
        <p:spPr>
          <a:xfrm>
            <a:off x="720782" y="5227664"/>
            <a:ext cx="508572" cy="487381"/>
          </a:xfrm>
          <a:prstGeom prst="rect">
            <a:avLst/>
          </a:prstGeom>
        </p:spPr>
      </p:pic>
      <p:pic>
        <p:nvPicPr>
          <p:cNvPr id="23" name="Picture 22"/>
          <p:cNvPicPr>
            <a:picLocks noChangeAspect="1"/>
          </p:cNvPicPr>
          <p:nvPr/>
        </p:nvPicPr>
        <p:blipFill>
          <a:blip r:embed="rId4"/>
          <a:stretch>
            <a:fillRect/>
          </a:stretch>
        </p:blipFill>
        <p:spPr>
          <a:xfrm>
            <a:off x="1229354" y="5243327"/>
            <a:ext cx="937381" cy="472440"/>
          </a:xfrm>
          <a:prstGeom prst="rect">
            <a:avLst/>
          </a:prstGeom>
        </p:spPr>
      </p:pic>
      <p:sp>
        <p:nvSpPr>
          <p:cNvPr id="24" name="Rounded Rectangle 23"/>
          <p:cNvSpPr/>
          <p:nvPr/>
        </p:nvSpPr>
        <p:spPr>
          <a:xfrm>
            <a:off x="3414797" y="4410936"/>
            <a:ext cx="2495177" cy="1304832"/>
          </a:xfrm>
          <a:prstGeom prst="roundRect">
            <a:avLst/>
          </a:prstGeom>
          <a:noFill/>
          <a:ln>
            <a:solidFill>
              <a:srgbClr val="F9932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3615384" y="4643671"/>
            <a:ext cx="2094001" cy="830997"/>
          </a:xfrm>
          <a:prstGeom prst="rect">
            <a:avLst/>
          </a:prstGeom>
          <a:noFill/>
        </p:spPr>
        <p:txBody>
          <a:bodyPr wrap="square" rtlCol="0">
            <a:spAutoFit/>
          </a:bodyPr>
          <a:lstStyle/>
          <a:p>
            <a:pPr algn="ctr"/>
            <a:r>
              <a:rPr lang="en-US" sz="1600" dirty="0">
                <a:latin typeface="Arial Rounded MT Bold"/>
                <a:cs typeface="Arial Rounded MT Bold"/>
              </a:rPr>
              <a:t>Share your race experience with friends and family!</a:t>
            </a:r>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764" y="1090064"/>
            <a:ext cx="2031796" cy="3858275"/>
          </a:xfrm>
          <a:prstGeom prst="rect">
            <a:avLst/>
          </a:prstGeom>
        </p:spPr>
      </p:pic>
      <p:cxnSp>
        <p:nvCxnSpPr>
          <p:cNvPr id="28" name="Straight Connector 27"/>
          <p:cNvCxnSpPr/>
          <p:nvPr/>
        </p:nvCxnSpPr>
        <p:spPr>
          <a:xfrm>
            <a:off x="353786" y="8585429"/>
            <a:ext cx="6114143" cy="9072"/>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411933" y="8720320"/>
            <a:ext cx="3429000" cy="230832"/>
          </a:xfrm>
          <a:prstGeom prst="rect">
            <a:avLst/>
          </a:prstGeom>
        </p:spPr>
        <p:txBody>
          <a:bodyPr>
            <a:spAutoFit/>
          </a:bodyPr>
          <a:lstStyle/>
          <a:p>
            <a:r>
              <a:rPr lang="en-US" sz="900" i="1" dirty="0">
                <a:solidFill>
                  <a:schemeClr val="bg1"/>
                </a:solidFill>
                <a:latin typeface="Calibri Light" charset="0"/>
                <a:ea typeface="Calibri Light" charset="0"/>
                <a:cs typeface="Calibri Light" charset="0"/>
              </a:rPr>
              <a:t>*RaceJoy is available in </a:t>
            </a:r>
            <a:r>
              <a:rPr lang="en-US" sz="900" i="1" dirty="0" smtClean="0">
                <a:solidFill>
                  <a:schemeClr val="bg1"/>
                </a:solidFill>
                <a:latin typeface="Calibri Light" charset="0"/>
                <a:ea typeface="Calibri Light" charset="0"/>
                <a:cs typeface="Calibri Light" charset="0"/>
              </a:rPr>
              <a:t>the App </a:t>
            </a:r>
            <a:r>
              <a:rPr lang="en-US" sz="900" i="1" dirty="0">
                <a:solidFill>
                  <a:schemeClr val="bg1"/>
                </a:solidFill>
                <a:latin typeface="Calibri Light" charset="0"/>
                <a:ea typeface="Calibri Light" charset="0"/>
                <a:cs typeface="Calibri Light" charset="0"/>
              </a:rPr>
              <a:t>Store and Google </a:t>
            </a:r>
            <a:r>
              <a:rPr lang="en-US" sz="900" i="1" dirty="0" smtClean="0">
                <a:solidFill>
                  <a:schemeClr val="bg1"/>
                </a:solidFill>
                <a:latin typeface="Calibri Light" charset="0"/>
                <a:ea typeface="Calibri Light" charset="0"/>
                <a:cs typeface="Calibri Light" charset="0"/>
              </a:rPr>
              <a:t>Play.</a:t>
            </a:r>
            <a:endParaRPr lang="en-US" sz="900" i="1" dirty="0">
              <a:solidFill>
                <a:schemeClr val="bg1"/>
              </a:solidFill>
              <a:latin typeface="Calibri Light" charset="0"/>
              <a:ea typeface="Calibri Light" charset="0"/>
              <a:cs typeface="Calibri Light" charset="0"/>
            </a:endParaRPr>
          </a:p>
        </p:txBody>
      </p:sp>
      <p:sp>
        <p:nvSpPr>
          <p:cNvPr id="30" name="TextBox 29"/>
          <p:cNvSpPr txBox="1"/>
          <p:nvPr/>
        </p:nvSpPr>
        <p:spPr>
          <a:xfrm>
            <a:off x="5001396" y="8724084"/>
            <a:ext cx="1525471" cy="230832"/>
          </a:xfrm>
          <a:prstGeom prst="rect">
            <a:avLst/>
          </a:prstGeom>
          <a:noFill/>
        </p:spPr>
        <p:txBody>
          <a:bodyPr wrap="square" rtlCol="0">
            <a:spAutoFit/>
          </a:bodyPr>
          <a:lstStyle/>
          <a:p>
            <a:r>
              <a:rPr lang="en-US" sz="900" dirty="0" smtClean="0">
                <a:solidFill>
                  <a:schemeClr val="bg1"/>
                </a:solidFill>
                <a:latin typeface="Calibri Light" charset="0"/>
                <a:ea typeface="Calibri Light" charset="0"/>
                <a:cs typeface="Calibri Light" charset="0"/>
              </a:rPr>
              <a:t>© All Rights Reserved</a:t>
            </a:r>
            <a:endParaRPr lang="en-US" sz="900" dirty="0">
              <a:solidFill>
                <a:schemeClr val="bg1"/>
              </a:solidFill>
              <a:latin typeface="Calibri Light" charset="0"/>
              <a:ea typeface="Calibri Light" charset="0"/>
              <a:cs typeface="Calibri Light" charset="0"/>
            </a:endParaRPr>
          </a:p>
        </p:txBody>
      </p:sp>
      <p:sp>
        <p:nvSpPr>
          <p:cNvPr id="31" name="TextBox 30"/>
          <p:cNvSpPr txBox="1"/>
          <p:nvPr/>
        </p:nvSpPr>
        <p:spPr>
          <a:xfrm>
            <a:off x="4279901" y="6863232"/>
            <a:ext cx="2241176" cy="430887"/>
          </a:xfrm>
          <a:prstGeom prst="rect">
            <a:avLst/>
          </a:prstGeom>
          <a:noFill/>
        </p:spPr>
        <p:txBody>
          <a:bodyPr wrap="square" rtlCol="0">
            <a:spAutoFit/>
          </a:bodyPr>
          <a:lstStyle/>
          <a:p>
            <a:pPr algn="ctr"/>
            <a:r>
              <a:rPr lang="en-US" sz="1100" dirty="0" smtClean="0">
                <a:solidFill>
                  <a:schemeClr val="bg1"/>
                </a:solidFill>
                <a:latin typeface="Calibri Light" charset="0"/>
                <a:ea typeface="Calibri Light" charset="0"/>
                <a:cs typeface="Calibri Light" charset="0"/>
              </a:rPr>
              <a:t>Like us on Facebook to see what races are offering RaceJoy!</a:t>
            </a:r>
            <a:endParaRPr lang="en-US" sz="1100" dirty="0">
              <a:solidFill>
                <a:schemeClr val="bg1"/>
              </a:solidFill>
              <a:latin typeface="Calibri Light" charset="0"/>
              <a:ea typeface="Calibri Light" charset="0"/>
              <a:cs typeface="Calibri Light" charset="0"/>
            </a:endParaRPr>
          </a:p>
        </p:txBody>
      </p:sp>
      <p:pic>
        <p:nvPicPr>
          <p:cNvPr id="32" name="Picture 31">
            <a:hlinkClick r:id="rId6"/>
          </p:cNvPr>
          <p:cNvPicPr>
            <a:picLocks noChangeAspect="1"/>
          </p:cNvPicPr>
          <p:nvPr/>
        </p:nvPicPr>
        <p:blipFill>
          <a:blip r:embed="rId7"/>
          <a:stretch>
            <a:fillRect/>
          </a:stretch>
        </p:blipFill>
        <p:spPr>
          <a:xfrm rot="20457641">
            <a:off x="4889900" y="7548580"/>
            <a:ext cx="530755" cy="530755"/>
          </a:xfrm>
          <a:prstGeom prst="rect">
            <a:avLst/>
          </a:prstGeom>
        </p:spPr>
      </p:pic>
      <p:pic>
        <p:nvPicPr>
          <p:cNvPr id="33" name="Picture 32"/>
          <p:cNvPicPr>
            <a:picLocks noChangeAspect="1"/>
          </p:cNvPicPr>
          <p:nvPr/>
        </p:nvPicPr>
        <p:blipFill>
          <a:blip r:embed="rId8"/>
          <a:stretch>
            <a:fillRect/>
          </a:stretch>
        </p:blipFill>
        <p:spPr>
          <a:xfrm rot="1300613">
            <a:off x="5357951" y="7476526"/>
            <a:ext cx="584200" cy="584200"/>
          </a:xfrm>
          <a:prstGeom prst="rect">
            <a:avLst/>
          </a:prstGeom>
        </p:spPr>
      </p:pic>
      <p:sp>
        <p:nvSpPr>
          <p:cNvPr id="34" name="TextBox 33"/>
          <p:cNvSpPr txBox="1"/>
          <p:nvPr/>
        </p:nvSpPr>
        <p:spPr>
          <a:xfrm>
            <a:off x="398228" y="7034377"/>
            <a:ext cx="3217156" cy="1431161"/>
          </a:xfrm>
          <a:prstGeom prst="rect">
            <a:avLst/>
          </a:prstGeom>
          <a:noFill/>
        </p:spPr>
        <p:txBody>
          <a:bodyPr wrap="square" rtlCol="0">
            <a:spAutoFit/>
          </a:bodyPr>
          <a:lstStyle/>
          <a:p>
            <a:pPr>
              <a:lnSpc>
                <a:spcPct val="150000"/>
              </a:lnSpc>
            </a:pPr>
            <a:r>
              <a:rPr lang="en-US" sz="1600" dirty="0" smtClean="0">
                <a:solidFill>
                  <a:schemeClr val="bg1"/>
                </a:solidFill>
                <a:latin typeface="Calibri" charset="0"/>
                <a:ea typeface="Calibri" charset="0"/>
                <a:cs typeface="Calibri" charset="0"/>
              </a:rPr>
              <a:t>Questions?</a:t>
            </a:r>
          </a:p>
          <a:p>
            <a:pPr>
              <a:lnSpc>
                <a:spcPct val="150000"/>
              </a:lnSpc>
            </a:pPr>
            <a:r>
              <a:rPr lang="en-US" sz="1400" dirty="0" smtClean="0">
                <a:solidFill>
                  <a:schemeClr val="bg1"/>
                </a:solidFill>
                <a:latin typeface="Calibri Light" charset="0"/>
                <a:ea typeface="Calibri Light" charset="0"/>
                <a:cs typeface="Calibri Light" charset="0"/>
              </a:rPr>
              <a:t>Email: </a:t>
            </a:r>
            <a:r>
              <a:rPr lang="en-US" sz="1400" dirty="0" err="1" smtClean="0">
                <a:solidFill>
                  <a:schemeClr val="bg1"/>
                </a:solidFill>
                <a:latin typeface="Calibri Light" charset="0"/>
                <a:ea typeface="Calibri Light" charset="0"/>
                <a:cs typeface="Calibri Light" charset="0"/>
              </a:rPr>
              <a:t>support@racejoy.com</a:t>
            </a:r>
            <a:endParaRPr lang="en-US" sz="1400" dirty="0" smtClean="0">
              <a:solidFill>
                <a:schemeClr val="bg1"/>
              </a:solidFill>
              <a:latin typeface="Calibri Light" charset="0"/>
              <a:ea typeface="Calibri Light" charset="0"/>
              <a:cs typeface="Calibri Light" charset="0"/>
            </a:endParaRPr>
          </a:p>
          <a:p>
            <a:pPr>
              <a:lnSpc>
                <a:spcPct val="150000"/>
              </a:lnSpc>
            </a:pPr>
            <a:r>
              <a:rPr lang="en-US" sz="1400" dirty="0" smtClean="0">
                <a:solidFill>
                  <a:schemeClr val="bg1"/>
                </a:solidFill>
                <a:latin typeface="Calibri Light" charset="0"/>
                <a:ea typeface="Calibri Light" charset="0"/>
                <a:cs typeface="Calibri Light" charset="0"/>
              </a:rPr>
              <a:t>Website: </a:t>
            </a:r>
            <a:r>
              <a:rPr lang="en-US" sz="1400" dirty="0" err="1" smtClean="0">
                <a:solidFill>
                  <a:schemeClr val="bg1"/>
                </a:solidFill>
                <a:latin typeface="Calibri Light" charset="0"/>
                <a:ea typeface="Calibri Light" charset="0"/>
                <a:cs typeface="Calibri Light" charset="0"/>
              </a:rPr>
              <a:t>www.racejoy.com</a:t>
            </a:r>
            <a:endParaRPr lang="en-US" sz="1400" dirty="0" smtClean="0">
              <a:solidFill>
                <a:schemeClr val="bg1"/>
              </a:solidFill>
              <a:latin typeface="Calibri Light" charset="0"/>
              <a:ea typeface="Calibri Light" charset="0"/>
              <a:cs typeface="Calibri Light" charset="0"/>
            </a:endParaRPr>
          </a:p>
          <a:p>
            <a:pPr>
              <a:lnSpc>
                <a:spcPct val="150000"/>
              </a:lnSpc>
            </a:pPr>
            <a:r>
              <a:rPr lang="en-US" sz="1400" dirty="0" smtClean="0">
                <a:solidFill>
                  <a:schemeClr val="bg1"/>
                </a:solidFill>
                <a:latin typeface="Calibri Light" charset="0"/>
                <a:ea typeface="Calibri Light" charset="0"/>
                <a:cs typeface="Calibri Light" charset="0"/>
              </a:rPr>
              <a:t>See RaceJoy Buzz Alerts or FAQ in App</a:t>
            </a:r>
            <a:endParaRPr lang="en-US" sz="1400" dirty="0">
              <a:solidFill>
                <a:schemeClr val="bg1"/>
              </a:solidFill>
              <a:latin typeface="Calibri Light" charset="0"/>
              <a:ea typeface="Calibri Light" charset="0"/>
              <a:cs typeface="Calibri Light" charset="0"/>
            </a:endParaRPr>
          </a:p>
        </p:txBody>
      </p:sp>
      <p:pic>
        <p:nvPicPr>
          <p:cNvPr id="36" name="Picture 35"/>
          <p:cNvPicPr>
            <a:picLocks noChangeAspect="1"/>
          </p:cNvPicPr>
          <p:nvPr/>
        </p:nvPicPr>
        <p:blipFill>
          <a:blip r:embed="rId3"/>
          <a:stretch>
            <a:fillRect/>
          </a:stretch>
        </p:blipFill>
        <p:spPr>
          <a:xfrm>
            <a:off x="5178659" y="7905763"/>
            <a:ext cx="508572" cy="487381"/>
          </a:xfrm>
          <a:prstGeom prst="rect">
            <a:avLst/>
          </a:prstGeom>
        </p:spPr>
      </p:pic>
    </p:spTree>
    <p:extLst>
      <p:ext uri="{BB962C8B-B14F-4D97-AF65-F5344CB8AC3E}">
        <p14:creationId xmlns:p14="http://schemas.microsoft.com/office/powerpoint/2010/main" val="2488486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7904"/>
            <a:ext cx="6858000" cy="752383"/>
          </a:xfrm>
          <a:prstGeom prst="rect">
            <a:avLst/>
          </a:prstGeom>
          <a:gradFill flip="none" rotWithShape="1">
            <a:gsLst>
              <a:gs pos="0">
                <a:srgbClr val="1B92D7">
                  <a:shade val="30000"/>
                  <a:satMod val="115000"/>
                </a:srgbClr>
              </a:gs>
              <a:gs pos="50000">
                <a:srgbClr val="1B92D7">
                  <a:shade val="67500"/>
                  <a:satMod val="115000"/>
                </a:srgbClr>
              </a:gs>
              <a:gs pos="100000">
                <a:srgbClr val="1B92D7">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89662" y="175739"/>
            <a:ext cx="6245001" cy="369332"/>
          </a:xfrm>
          <a:prstGeom prst="rect">
            <a:avLst/>
          </a:prstGeom>
          <a:noFill/>
        </p:spPr>
        <p:txBody>
          <a:bodyPr wrap="square" rtlCol="0">
            <a:spAutoFit/>
          </a:bodyPr>
          <a:lstStyle/>
          <a:p>
            <a:r>
              <a:rPr lang="en-US" dirty="0" smtClean="0">
                <a:solidFill>
                  <a:schemeClr val="bg1"/>
                </a:solidFill>
                <a:latin typeface="Arial Rounded MT Bold"/>
                <a:cs typeface="Arial Rounded MT Bold"/>
              </a:rPr>
              <a:t>Event Materials: Example</a:t>
            </a:r>
            <a:endParaRPr lang="en-US" dirty="0">
              <a:solidFill>
                <a:schemeClr val="bg1"/>
              </a:solidFill>
              <a:latin typeface="Arial Rounded MT Bold"/>
              <a:cs typeface="Arial Rounded MT Bold"/>
            </a:endParaRPr>
          </a:p>
        </p:txBody>
      </p:sp>
      <p:sp>
        <p:nvSpPr>
          <p:cNvPr id="12" name="Rectangle 11"/>
          <p:cNvSpPr/>
          <p:nvPr/>
        </p:nvSpPr>
        <p:spPr>
          <a:xfrm>
            <a:off x="111472" y="2083436"/>
            <a:ext cx="4344374" cy="4339650"/>
          </a:xfrm>
          <a:prstGeom prst="rect">
            <a:avLst/>
          </a:prstGeom>
        </p:spPr>
        <p:txBody>
          <a:bodyPr wrap="square">
            <a:spAutoFit/>
          </a:bodyPr>
          <a:lstStyle/>
          <a:p>
            <a:r>
              <a:rPr lang="en-US" sz="1400" b="1" dirty="0" smtClean="0">
                <a:solidFill>
                  <a:srgbClr val="1B7DCD"/>
                </a:solidFill>
                <a:latin typeface="Calibri" charset="0"/>
                <a:ea typeface="Calibri" charset="0"/>
                <a:cs typeface="Calibri" charset="0"/>
              </a:rPr>
              <a:t>Live Phone Tracking, GPS Progress Alerts and Cheers!</a:t>
            </a:r>
            <a:endParaRPr lang="en-US" sz="1400" b="1" dirty="0">
              <a:solidFill>
                <a:srgbClr val="1B7DCD"/>
              </a:solidFill>
              <a:latin typeface="Calibri" charset="0"/>
              <a:ea typeface="Calibri" charset="0"/>
              <a:cs typeface="Calibri" charset="0"/>
            </a:endParaRPr>
          </a:p>
          <a:p>
            <a:endParaRPr lang="en-US" sz="1150" dirty="0">
              <a:latin typeface="Calibri" charset="0"/>
              <a:ea typeface="Calibri" charset="0"/>
              <a:cs typeface="Calibri" charset="0"/>
            </a:endParaRPr>
          </a:p>
          <a:p>
            <a:r>
              <a:rPr lang="en-US" sz="1150" dirty="0">
                <a:latin typeface="Calibri Light" charset="0"/>
                <a:ea typeface="Calibri Light" charset="0"/>
                <a:cs typeface="Calibri Light" charset="0"/>
              </a:rPr>
              <a:t>Make sure you download the RaceJoy </a:t>
            </a:r>
            <a:r>
              <a:rPr lang="en-US" sz="1150" dirty="0" smtClean="0">
                <a:latin typeface="Calibri Light" charset="0"/>
                <a:ea typeface="Calibri Light" charset="0"/>
                <a:cs typeface="Calibri Light" charset="0"/>
              </a:rPr>
              <a:t>mobile </a:t>
            </a:r>
            <a:r>
              <a:rPr lang="en-US" sz="1150" dirty="0">
                <a:latin typeface="Calibri Light" charset="0"/>
                <a:ea typeface="Calibri Light" charset="0"/>
                <a:cs typeface="Calibri Light" charset="0"/>
              </a:rPr>
              <a:t>app for Live Runner Tracking at </a:t>
            </a:r>
            <a:r>
              <a:rPr lang="en-US" sz="1150" dirty="0" smtClean="0">
                <a:latin typeface="Calibri Light" charset="0"/>
                <a:ea typeface="Calibri Light" charset="0"/>
                <a:cs typeface="Calibri Light" charset="0"/>
              </a:rPr>
              <a:t>the </a:t>
            </a:r>
            <a:r>
              <a:rPr lang="en-US" sz="1150" dirty="0" smtClean="0">
                <a:solidFill>
                  <a:srgbClr val="1B7DCD"/>
                </a:solidFill>
                <a:latin typeface="Calibri Light" charset="0"/>
                <a:ea typeface="Calibri Light" charset="0"/>
                <a:cs typeface="Calibri Light" charset="0"/>
              </a:rPr>
              <a:t>[Enter Race Name]</a:t>
            </a:r>
            <a:r>
              <a:rPr lang="de-DE" sz="1150" dirty="0" smtClean="0">
                <a:solidFill>
                  <a:srgbClr val="1B7DCD"/>
                </a:solidFill>
                <a:latin typeface="Calibri Light" charset="0"/>
                <a:ea typeface="Calibri Light" charset="0"/>
                <a:cs typeface="Calibri Light" charset="0"/>
              </a:rPr>
              <a:t>.</a:t>
            </a:r>
            <a:endParaRPr lang="de-DE" sz="1150" dirty="0">
              <a:solidFill>
                <a:srgbClr val="1B7DCD"/>
              </a:solidFill>
              <a:latin typeface="Calibri Light" charset="0"/>
              <a:ea typeface="Calibri Light" charset="0"/>
              <a:cs typeface="Calibri Light" charset="0"/>
            </a:endParaRPr>
          </a:p>
          <a:p>
            <a:endParaRPr lang="en-US" sz="1150" dirty="0">
              <a:latin typeface="Calibri Light" charset="0"/>
              <a:ea typeface="Calibri Light" charset="0"/>
              <a:cs typeface="Calibri Light" charset="0"/>
            </a:endParaRPr>
          </a:p>
          <a:p>
            <a:pPr fontAlgn="auto">
              <a:spcBef>
                <a:spcPts val="0"/>
              </a:spcBef>
              <a:spcAft>
                <a:spcPts val="0"/>
              </a:spcAft>
              <a:defRPr/>
            </a:pPr>
            <a:r>
              <a:rPr lang="en-US" sz="1150" dirty="0">
                <a:latin typeface="Calibri Light" charset="0"/>
                <a:ea typeface="Calibri Light" charset="0"/>
                <a:cs typeface="Calibri Light" charset="0"/>
              </a:rPr>
              <a:t>Some key RaceJoy features include: </a:t>
            </a:r>
          </a:p>
          <a:p>
            <a:pPr fontAlgn="auto">
              <a:spcBef>
                <a:spcPts val="0"/>
              </a:spcBef>
              <a:spcAft>
                <a:spcPts val="0"/>
              </a:spcAft>
              <a:defRPr/>
            </a:pPr>
            <a:endParaRPr lang="en-US" sz="1150" dirty="0">
              <a:latin typeface="Calibri" charset="0"/>
              <a:ea typeface="Calibri" charset="0"/>
              <a:cs typeface="Calibri" charset="0"/>
            </a:endParaRPr>
          </a:p>
          <a:p>
            <a:pPr fontAlgn="auto">
              <a:spcBef>
                <a:spcPts val="0"/>
              </a:spcBef>
              <a:spcAft>
                <a:spcPts val="0"/>
              </a:spcAft>
              <a:defRPr/>
            </a:pPr>
            <a:r>
              <a:rPr lang="en-US" sz="1150" b="1" dirty="0">
                <a:solidFill>
                  <a:srgbClr val="1B7DCD"/>
                </a:solidFill>
                <a:latin typeface="Calibri" charset="0"/>
                <a:ea typeface="Calibri" charset="0"/>
                <a:cs typeface="Calibri" charset="0"/>
              </a:rPr>
              <a:t>GPS Progress Alerts</a:t>
            </a:r>
          </a:p>
          <a:p>
            <a:pPr marL="171450" indent="-171450" fontAlgn="auto">
              <a:spcBef>
                <a:spcPts val="0"/>
              </a:spcBef>
              <a:spcAft>
                <a:spcPts val="0"/>
              </a:spcAft>
              <a:buFont typeface="Arial"/>
              <a:buChar char="•"/>
              <a:defRPr/>
            </a:pPr>
            <a:r>
              <a:rPr lang="en-US" sz="1150" dirty="0">
                <a:latin typeface="Calibri Light" charset="0"/>
                <a:ea typeface="Calibri Light" charset="0"/>
                <a:cs typeface="Calibri Light" charset="0"/>
              </a:rPr>
              <a:t>Receive </a:t>
            </a:r>
            <a:r>
              <a:rPr lang="en-US" sz="1150" dirty="0" smtClean="0">
                <a:latin typeface="Calibri Light" charset="0"/>
                <a:ea typeface="Calibri Light" charset="0"/>
                <a:cs typeface="Calibri Light" charset="0"/>
              </a:rPr>
              <a:t>continual progress updates as you complete the course! Audio updates are typically sent at every mile and include pace, elapsed time, and </a:t>
            </a:r>
            <a:r>
              <a:rPr lang="en-US" sz="1150" dirty="0">
                <a:latin typeface="Calibri Light" charset="0"/>
                <a:ea typeface="Calibri Light" charset="0"/>
                <a:cs typeface="Calibri Light" charset="0"/>
              </a:rPr>
              <a:t>estimated finish time.</a:t>
            </a:r>
          </a:p>
          <a:p>
            <a:pPr marL="171450" indent="-171450" fontAlgn="auto">
              <a:spcBef>
                <a:spcPts val="0"/>
              </a:spcBef>
              <a:spcAft>
                <a:spcPts val="0"/>
              </a:spcAft>
              <a:buFont typeface="Arial"/>
              <a:buChar char="•"/>
              <a:defRPr/>
            </a:pPr>
            <a:r>
              <a:rPr lang="en-US" sz="1150" dirty="0" smtClean="0">
                <a:latin typeface="Calibri Light" charset="0"/>
                <a:ea typeface="Calibri Light" charset="0"/>
                <a:cs typeface="Calibri Light" charset="0"/>
              </a:rPr>
              <a:t>Option to have progress posted real-time to your Facebook and Twitter walls.</a:t>
            </a:r>
            <a:endParaRPr lang="en-US" sz="1150" dirty="0">
              <a:latin typeface="Calibri Light" charset="0"/>
              <a:ea typeface="Calibri Light" charset="0"/>
              <a:cs typeface="Calibri Light" charset="0"/>
            </a:endParaRPr>
          </a:p>
          <a:p>
            <a:pPr fontAlgn="auto">
              <a:spcBef>
                <a:spcPts val="0"/>
              </a:spcBef>
              <a:spcAft>
                <a:spcPts val="0"/>
              </a:spcAft>
              <a:defRPr/>
            </a:pPr>
            <a:endParaRPr lang="en-US" sz="1150" dirty="0">
              <a:solidFill>
                <a:srgbClr val="1B7DCD"/>
              </a:solidFill>
              <a:latin typeface="Calibri" charset="0"/>
              <a:ea typeface="Calibri" charset="0"/>
              <a:cs typeface="Calibri" charset="0"/>
            </a:endParaRPr>
          </a:p>
          <a:p>
            <a:pPr fontAlgn="auto">
              <a:spcBef>
                <a:spcPts val="0"/>
              </a:spcBef>
              <a:spcAft>
                <a:spcPts val="0"/>
              </a:spcAft>
              <a:defRPr/>
            </a:pPr>
            <a:r>
              <a:rPr lang="en-US" sz="1150" b="1" dirty="0">
                <a:solidFill>
                  <a:srgbClr val="1B7DCD"/>
                </a:solidFill>
                <a:latin typeface="Calibri" charset="0"/>
                <a:ea typeface="Calibri" charset="0"/>
                <a:cs typeface="Calibri" charset="0"/>
              </a:rPr>
              <a:t>Live GPS </a:t>
            </a:r>
            <a:r>
              <a:rPr lang="en-US" sz="1150" b="1" dirty="0" smtClean="0">
                <a:solidFill>
                  <a:srgbClr val="1B7DCD"/>
                </a:solidFill>
                <a:latin typeface="Calibri" charset="0"/>
                <a:ea typeface="Calibri" charset="0"/>
                <a:cs typeface="Calibri" charset="0"/>
              </a:rPr>
              <a:t>Tracking</a:t>
            </a:r>
            <a:endParaRPr lang="en-US" sz="1150" b="1" dirty="0">
              <a:solidFill>
                <a:srgbClr val="1B7DCD"/>
              </a:solidFill>
              <a:latin typeface="Calibri" charset="0"/>
              <a:ea typeface="Calibri" charset="0"/>
              <a:cs typeface="Calibri" charset="0"/>
            </a:endParaRPr>
          </a:p>
          <a:p>
            <a:pPr marL="171450" indent="-171450" fontAlgn="auto">
              <a:spcBef>
                <a:spcPts val="0"/>
              </a:spcBef>
              <a:spcAft>
                <a:spcPts val="0"/>
              </a:spcAft>
              <a:buFont typeface="Arial"/>
              <a:buChar char="•"/>
              <a:defRPr/>
            </a:pPr>
            <a:r>
              <a:rPr lang="en-US" sz="1150" dirty="0">
                <a:latin typeface="Calibri Light" charset="0"/>
                <a:ea typeface="Calibri Light" charset="0"/>
                <a:cs typeface="Calibri Light" charset="0"/>
              </a:rPr>
              <a:t>Supporting spectators can track you live </a:t>
            </a:r>
            <a:r>
              <a:rPr lang="en-US" sz="1150" dirty="0" smtClean="0">
                <a:latin typeface="Calibri Light" charset="0"/>
                <a:ea typeface="Calibri Light" charset="0"/>
                <a:cs typeface="Calibri Light" charset="0"/>
              </a:rPr>
              <a:t>in a map view as your progress along the course. You can track track others as well. </a:t>
            </a:r>
            <a:endParaRPr lang="en-US" sz="1150" dirty="0">
              <a:latin typeface="Calibri Light" charset="0"/>
              <a:ea typeface="Calibri Light" charset="0"/>
              <a:cs typeface="Calibri Light" charset="0"/>
            </a:endParaRPr>
          </a:p>
          <a:p>
            <a:pPr marL="171450" indent="-171450" fontAlgn="auto">
              <a:spcBef>
                <a:spcPts val="0"/>
              </a:spcBef>
              <a:spcAft>
                <a:spcPts val="0"/>
              </a:spcAft>
              <a:buFont typeface="Arial"/>
              <a:buChar char="•"/>
              <a:defRPr/>
            </a:pPr>
            <a:r>
              <a:rPr lang="en-US" sz="1150" dirty="0" err="1">
                <a:latin typeface="Calibri Light" charset="0"/>
                <a:ea typeface="Calibri Light" charset="0"/>
                <a:cs typeface="Calibri Light" charset="0"/>
              </a:rPr>
              <a:t>NearMe</a:t>
            </a:r>
            <a:r>
              <a:rPr lang="en-US" sz="1150" dirty="0">
                <a:latin typeface="Calibri Light" charset="0"/>
                <a:ea typeface="Calibri Light" charset="0"/>
                <a:cs typeface="Calibri Light" charset="0"/>
              </a:rPr>
              <a:t> </a:t>
            </a:r>
            <a:r>
              <a:rPr lang="en-US" sz="1150" dirty="0" smtClean="0">
                <a:latin typeface="Calibri Light" charset="0"/>
                <a:ea typeface="Calibri Light" charset="0"/>
                <a:cs typeface="Calibri Light" charset="0"/>
              </a:rPr>
              <a:t>alerts </a:t>
            </a:r>
            <a:r>
              <a:rPr lang="en-US" sz="1150" dirty="0">
                <a:latin typeface="Calibri Light" charset="0"/>
                <a:ea typeface="Calibri Light" charset="0"/>
                <a:cs typeface="Calibri Light" charset="0"/>
              </a:rPr>
              <a:t>let spectators know you are drawing near.</a:t>
            </a:r>
          </a:p>
          <a:p>
            <a:pPr marL="171450" indent="-171450" fontAlgn="auto">
              <a:spcBef>
                <a:spcPts val="0"/>
              </a:spcBef>
              <a:spcAft>
                <a:spcPts val="0"/>
              </a:spcAft>
              <a:buFont typeface="Arial"/>
              <a:buChar char="•"/>
              <a:defRPr/>
            </a:pPr>
            <a:r>
              <a:rPr lang="en-US" sz="1150" dirty="0">
                <a:latin typeface="Calibri Light" charset="0"/>
                <a:ea typeface="Calibri Light" charset="0"/>
                <a:cs typeface="Calibri Light" charset="0"/>
              </a:rPr>
              <a:t>Find each other using </a:t>
            </a:r>
            <a:r>
              <a:rPr lang="en-US" sz="1150" dirty="0" smtClean="0">
                <a:latin typeface="Calibri Light" charset="0"/>
                <a:ea typeface="Calibri Light" charset="0"/>
                <a:cs typeface="Calibri Light" charset="0"/>
              </a:rPr>
              <a:t>the </a:t>
            </a:r>
            <a:r>
              <a:rPr lang="en-US" sz="1150" dirty="0" err="1" smtClean="0">
                <a:latin typeface="Calibri Light" charset="0"/>
                <a:ea typeface="Calibri Light" charset="0"/>
                <a:cs typeface="Calibri Light" charset="0"/>
              </a:rPr>
              <a:t>MeetUp</a:t>
            </a:r>
            <a:r>
              <a:rPr lang="en-US" sz="1150" dirty="0" smtClean="0">
                <a:latin typeface="Calibri Light" charset="0"/>
                <a:ea typeface="Calibri Light" charset="0"/>
                <a:cs typeface="Calibri Light" charset="0"/>
              </a:rPr>
              <a:t> </a:t>
            </a:r>
            <a:r>
              <a:rPr lang="en-US" sz="1150" dirty="0">
                <a:latin typeface="Calibri Light" charset="0"/>
                <a:ea typeface="Calibri Light" charset="0"/>
                <a:cs typeface="Calibri Light" charset="0"/>
              </a:rPr>
              <a:t>tool.</a:t>
            </a:r>
          </a:p>
          <a:p>
            <a:pPr marL="171450" indent="-171450" fontAlgn="auto">
              <a:spcBef>
                <a:spcPts val="0"/>
              </a:spcBef>
              <a:spcAft>
                <a:spcPts val="0"/>
              </a:spcAft>
              <a:buFont typeface="Arial"/>
              <a:buChar char="•"/>
              <a:defRPr/>
            </a:pPr>
            <a:endParaRPr lang="en-US" sz="1150" dirty="0">
              <a:latin typeface="Calibri" charset="0"/>
              <a:ea typeface="Calibri" charset="0"/>
              <a:cs typeface="Calibri" charset="0"/>
            </a:endParaRPr>
          </a:p>
          <a:p>
            <a:pPr fontAlgn="auto">
              <a:spcBef>
                <a:spcPts val="0"/>
              </a:spcBef>
              <a:spcAft>
                <a:spcPts val="0"/>
              </a:spcAft>
              <a:defRPr/>
            </a:pPr>
            <a:r>
              <a:rPr lang="en-US" sz="1150" b="1" dirty="0">
                <a:solidFill>
                  <a:srgbClr val="1B7DCD"/>
                </a:solidFill>
                <a:latin typeface="Calibri" charset="0"/>
                <a:ea typeface="Calibri" charset="0"/>
                <a:cs typeface="Calibri" charset="0"/>
              </a:rPr>
              <a:t>Send-a-Cheer</a:t>
            </a:r>
          </a:p>
          <a:p>
            <a:pPr marL="171450" indent="-171450" fontAlgn="auto">
              <a:spcBef>
                <a:spcPts val="0"/>
              </a:spcBef>
              <a:spcAft>
                <a:spcPts val="0"/>
              </a:spcAft>
              <a:buFont typeface="Arial"/>
              <a:buChar char="•"/>
              <a:defRPr/>
            </a:pPr>
            <a:r>
              <a:rPr lang="en-US" sz="1150" dirty="0">
                <a:latin typeface="Calibri Light" charset="0"/>
                <a:ea typeface="Calibri Light" charset="0"/>
                <a:cs typeface="Calibri Light" charset="0"/>
              </a:rPr>
              <a:t>Receive fun, motivational audio cheers from your supporting fans.</a:t>
            </a:r>
          </a:p>
          <a:p>
            <a:pPr marL="171450" indent="-171450" fontAlgn="auto">
              <a:spcBef>
                <a:spcPts val="0"/>
              </a:spcBef>
              <a:spcAft>
                <a:spcPts val="0"/>
              </a:spcAft>
              <a:buFont typeface="Arial"/>
              <a:buChar char="•"/>
              <a:defRPr/>
            </a:pPr>
            <a:r>
              <a:rPr lang="en-US" sz="1150" dirty="0">
                <a:latin typeface="Calibri Light" charset="0"/>
                <a:ea typeface="Calibri Light" charset="0"/>
                <a:cs typeface="Calibri Light" charset="0"/>
              </a:rPr>
              <a:t>Send custom cheers with RaceJoy’s new Text-to-Cheer.</a:t>
            </a:r>
          </a:p>
          <a:p>
            <a:pPr marL="171450" indent="-171450" fontAlgn="auto">
              <a:spcBef>
                <a:spcPts val="0"/>
              </a:spcBef>
              <a:spcAft>
                <a:spcPts val="0"/>
              </a:spcAft>
              <a:buFont typeface="Arial"/>
              <a:buChar char="•"/>
              <a:defRPr/>
            </a:pPr>
            <a:r>
              <a:rPr lang="en-US" sz="1150" dirty="0">
                <a:latin typeface="Calibri Light" charset="0"/>
                <a:ea typeface="Calibri Light" charset="0"/>
                <a:cs typeface="Calibri Light" charset="0"/>
              </a:rPr>
              <a:t>Start sending cheers to others doing the race at any time</a:t>
            </a:r>
            <a:r>
              <a:rPr lang="en-US" sz="1150" dirty="0" smtClean="0">
                <a:latin typeface="Calibri Light" charset="0"/>
                <a:ea typeface="Calibri Light" charset="0"/>
                <a:cs typeface="Calibri Light" charset="0"/>
              </a:rPr>
              <a:t>!</a:t>
            </a:r>
            <a:endParaRPr lang="en-US" sz="1150" dirty="0">
              <a:latin typeface="Calibri Light" charset="0"/>
              <a:ea typeface="Calibri Light" charset="0"/>
              <a:cs typeface="Calibri Light" charset="0"/>
            </a:endParaRPr>
          </a:p>
        </p:txBody>
      </p:sp>
      <p:sp>
        <p:nvSpPr>
          <p:cNvPr id="13" name="Rectangle 12"/>
          <p:cNvSpPr/>
          <p:nvPr/>
        </p:nvSpPr>
        <p:spPr>
          <a:xfrm>
            <a:off x="4455846" y="5457659"/>
            <a:ext cx="2287954" cy="430887"/>
          </a:xfrm>
          <a:prstGeom prst="rect">
            <a:avLst/>
          </a:prstGeom>
        </p:spPr>
        <p:txBody>
          <a:bodyPr wrap="square">
            <a:spAutoFit/>
          </a:bodyPr>
          <a:lstStyle/>
          <a:p>
            <a:pPr algn="ctr"/>
            <a:r>
              <a:rPr lang="en-US" sz="1100" dirty="0">
                <a:latin typeface="Calibri" charset="0"/>
                <a:ea typeface="Calibri" charset="0"/>
                <a:cs typeface="Calibri" charset="0"/>
              </a:rPr>
              <a:t>Available for Apple and </a:t>
            </a:r>
          </a:p>
          <a:p>
            <a:pPr algn="ctr"/>
            <a:r>
              <a:rPr lang="fr-FR" sz="1100" dirty="0">
                <a:latin typeface="Calibri" charset="0"/>
                <a:ea typeface="Calibri" charset="0"/>
                <a:cs typeface="Calibri" charset="0"/>
              </a:rPr>
              <a:t>Android </a:t>
            </a:r>
            <a:r>
              <a:rPr lang="fr-FR" sz="1100" dirty="0" err="1">
                <a:latin typeface="Calibri" charset="0"/>
                <a:ea typeface="Calibri" charset="0"/>
                <a:cs typeface="Calibri" charset="0"/>
              </a:rPr>
              <a:t>devices</a:t>
            </a:r>
            <a:r>
              <a:rPr lang="fr-FR" sz="1100" dirty="0">
                <a:latin typeface="Calibri" charset="0"/>
                <a:ea typeface="Calibri" charset="0"/>
                <a:cs typeface="Calibri" charset="0"/>
              </a:rPr>
              <a:t>.</a:t>
            </a:r>
            <a:endParaRPr lang="en-US" sz="1100" dirty="0">
              <a:latin typeface="Calibri" charset="0"/>
              <a:ea typeface="Calibri" charset="0"/>
              <a:cs typeface="Calibri" charset="0"/>
            </a:endParaRPr>
          </a:p>
        </p:txBody>
      </p:sp>
      <p:pic>
        <p:nvPicPr>
          <p:cNvPr id="16" name="Picture 15" descr="RunSignUp_ProductLogo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884" y="928122"/>
            <a:ext cx="2970230" cy="686586"/>
          </a:xfrm>
          <a:prstGeom prst="rect">
            <a:avLst/>
          </a:prstGeom>
        </p:spPr>
      </p:pic>
      <p:pic>
        <p:nvPicPr>
          <p:cNvPr id="17" name="Picture 16"/>
          <p:cNvPicPr>
            <a:picLocks noChangeAspect="1"/>
          </p:cNvPicPr>
          <p:nvPr/>
        </p:nvPicPr>
        <p:blipFill>
          <a:blip r:embed="rId3"/>
          <a:stretch>
            <a:fillRect/>
          </a:stretch>
        </p:blipFill>
        <p:spPr>
          <a:xfrm>
            <a:off x="5630111" y="5977846"/>
            <a:ext cx="367059" cy="357110"/>
          </a:xfrm>
          <a:prstGeom prst="rect">
            <a:avLst/>
          </a:prstGeom>
        </p:spPr>
      </p:pic>
      <p:pic>
        <p:nvPicPr>
          <p:cNvPr id="18" name="Picture 17"/>
          <p:cNvPicPr>
            <a:picLocks noChangeAspect="1"/>
          </p:cNvPicPr>
          <p:nvPr/>
        </p:nvPicPr>
        <p:blipFill>
          <a:blip r:embed="rId4"/>
          <a:stretch>
            <a:fillRect/>
          </a:stretch>
        </p:blipFill>
        <p:spPr>
          <a:xfrm>
            <a:off x="5247747" y="5979273"/>
            <a:ext cx="369664" cy="366184"/>
          </a:xfrm>
          <a:prstGeom prst="rect">
            <a:avLst/>
          </a:prstGeom>
        </p:spPr>
      </p:pic>
      <p:sp>
        <p:nvSpPr>
          <p:cNvPr id="19" name="Rectangle 18"/>
          <p:cNvSpPr/>
          <p:nvPr/>
        </p:nvSpPr>
        <p:spPr>
          <a:xfrm>
            <a:off x="180889" y="7123367"/>
            <a:ext cx="6153774" cy="646331"/>
          </a:xfrm>
          <a:prstGeom prst="rect">
            <a:avLst/>
          </a:prstGeom>
        </p:spPr>
        <p:txBody>
          <a:bodyPr wrap="square">
            <a:spAutoFit/>
          </a:bodyPr>
          <a:lstStyle/>
          <a:p>
            <a:r>
              <a:rPr lang="en-US" sz="1200" dirty="0" smtClean="0">
                <a:latin typeface="Calibri Light" charset="0"/>
                <a:ea typeface="Calibri Light" charset="0"/>
                <a:cs typeface="Calibri Light" charset="0"/>
              </a:rPr>
              <a:t>These interactive race day features are being provided by the race at no charge to you. </a:t>
            </a:r>
          </a:p>
          <a:p>
            <a:endParaRPr lang="en-US" sz="1200" dirty="0">
              <a:latin typeface="Calibri Light" charset="0"/>
              <a:ea typeface="Calibri Light" charset="0"/>
              <a:cs typeface="Calibri Light" charset="0"/>
            </a:endParaRPr>
          </a:p>
          <a:p>
            <a:r>
              <a:rPr lang="en-US" sz="1200" dirty="0" smtClean="0">
                <a:latin typeface="Calibri Light" charset="0"/>
                <a:ea typeface="Calibri Light" charset="0"/>
                <a:cs typeface="Calibri Light" charset="0"/>
              </a:rPr>
              <a:t>Click here for </a:t>
            </a:r>
            <a:r>
              <a:rPr lang="en-US" sz="1200" dirty="0" smtClean="0">
                <a:latin typeface="Calibri Light" charset="0"/>
                <a:ea typeface="Calibri Light" charset="0"/>
                <a:cs typeface="Calibri Light" charset="0"/>
                <a:hlinkClick r:id="rId5"/>
              </a:rPr>
              <a:t>live tracking how-to instructions</a:t>
            </a:r>
            <a:r>
              <a:rPr lang="en-US" sz="1200" dirty="0" smtClean="0">
                <a:latin typeface="Calibri Light" charset="0"/>
                <a:ea typeface="Calibri Light" charset="0"/>
                <a:cs typeface="Calibri Light" charset="0"/>
              </a:rPr>
              <a:t> and our </a:t>
            </a:r>
            <a:r>
              <a:rPr lang="en-US" sz="1200" dirty="0" smtClean="0">
                <a:latin typeface="Calibri Light" charset="0"/>
                <a:ea typeface="Calibri Light" charset="0"/>
                <a:cs typeface="Calibri Light" charset="0"/>
                <a:hlinkClick r:id="rId6"/>
              </a:rPr>
              <a:t>battery preservation tips</a:t>
            </a:r>
            <a:r>
              <a:rPr lang="en-US" sz="1200" dirty="0" smtClean="0">
                <a:latin typeface="Calibri Light" charset="0"/>
                <a:ea typeface="Calibri Light" charset="0"/>
                <a:cs typeface="Calibri Light" charset="0"/>
              </a:rPr>
              <a:t>.</a:t>
            </a:r>
          </a:p>
        </p:txBody>
      </p:sp>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0678" y="1937599"/>
            <a:ext cx="1837803" cy="3489892"/>
          </a:xfrm>
          <a:prstGeom prst="rect">
            <a:avLst/>
          </a:prstGeom>
        </p:spPr>
      </p:pic>
      <p:sp>
        <p:nvSpPr>
          <p:cNvPr id="20" name="Rectangle 19"/>
          <p:cNvSpPr/>
          <p:nvPr/>
        </p:nvSpPr>
        <p:spPr>
          <a:xfrm>
            <a:off x="180889" y="7969885"/>
            <a:ext cx="6277421" cy="523220"/>
          </a:xfrm>
          <a:prstGeom prst="rect">
            <a:avLst/>
          </a:prstGeom>
        </p:spPr>
        <p:txBody>
          <a:bodyPr wrap="square">
            <a:spAutoFit/>
          </a:bodyPr>
          <a:lstStyle/>
          <a:p>
            <a:pPr algn="ctr"/>
            <a:r>
              <a:rPr lang="en-US" sz="1400" dirty="0" smtClean="0">
                <a:latin typeface="Calibri Light" charset="0"/>
                <a:ea typeface="Calibri Light" charset="0"/>
                <a:cs typeface="Calibri Light" charset="0"/>
              </a:rPr>
              <a:t>Check out the video below to learn more about the app and the features available to you during this race</a:t>
            </a:r>
            <a:r>
              <a:rPr lang="en-US" sz="1400" dirty="0">
                <a:latin typeface="Calibri Light" charset="0"/>
                <a:ea typeface="Calibri Light" charset="0"/>
                <a:cs typeface="Calibri Light" charset="0"/>
              </a:rPr>
              <a:t>:</a:t>
            </a:r>
          </a:p>
        </p:txBody>
      </p:sp>
      <p:grpSp>
        <p:nvGrpSpPr>
          <p:cNvPr id="9" name="Group 8"/>
          <p:cNvGrpSpPr/>
          <p:nvPr/>
        </p:nvGrpSpPr>
        <p:grpSpPr>
          <a:xfrm>
            <a:off x="2185146" y="8602520"/>
            <a:ext cx="2487705" cy="349624"/>
            <a:chOff x="2185147" y="8011055"/>
            <a:chExt cx="2487705" cy="349624"/>
          </a:xfrm>
        </p:grpSpPr>
        <p:sp>
          <p:nvSpPr>
            <p:cNvPr id="7" name="Rounded Rectangle 6"/>
            <p:cNvSpPr/>
            <p:nvPr/>
          </p:nvSpPr>
          <p:spPr>
            <a:xfrm>
              <a:off x="2185147" y="8011055"/>
              <a:ext cx="2487705" cy="349624"/>
            </a:xfrm>
            <a:prstGeom prst="roundRect">
              <a:avLst/>
            </a:prstGeom>
            <a:solidFill>
              <a:srgbClr val="F98E2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hlinkClick r:id="rId8"/>
            </p:cNvPr>
            <p:cNvSpPr txBox="1"/>
            <p:nvPr/>
          </p:nvSpPr>
          <p:spPr>
            <a:xfrm>
              <a:off x="2367471" y="8039455"/>
              <a:ext cx="2130898" cy="307777"/>
            </a:xfrm>
            <a:prstGeom prst="rect">
              <a:avLst/>
            </a:prstGeom>
            <a:noFill/>
          </p:spPr>
          <p:txBody>
            <a:bodyPr wrap="square" rtlCol="0">
              <a:spAutoFit/>
            </a:bodyPr>
            <a:lstStyle/>
            <a:p>
              <a:pPr algn="ctr"/>
              <a:r>
                <a:rPr lang="en-US" sz="1400" dirty="0" smtClean="0">
                  <a:solidFill>
                    <a:srgbClr val="EBEBEB"/>
                  </a:solidFill>
                  <a:latin typeface="Calibri" charset="0"/>
                  <a:ea typeface="Calibri" charset="0"/>
                  <a:cs typeface="Calibri" charset="0"/>
                </a:rPr>
                <a:t>RaceJoy Overview Video</a:t>
              </a:r>
              <a:endParaRPr lang="en-US" sz="1400" dirty="0">
                <a:solidFill>
                  <a:srgbClr val="EBEBEB"/>
                </a:solidFill>
                <a:latin typeface="Calibri" charset="0"/>
                <a:ea typeface="Calibri" charset="0"/>
                <a:cs typeface="Calibri" charset="0"/>
              </a:endParaRPr>
            </a:p>
          </p:txBody>
        </p:sp>
      </p:grpSp>
      <p:sp>
        <p:nvSpPr>
          <p:cNvPr id="10" name="Rectangle 9"/>
          <p:cNvSpPr/>
          <p:nvPr/>
        </p:nvSpPr>
        <p:spPr>
          <a:xfrm>
            <a:off x="180889" y="6586109"/>
            <a:ext cx="6468660" cy="461665"/>
          </a:xfrm>
          <a:prstGeom prst="rect">
            <a:avLst/>
          </a:prstGeom>
        </p:spPr>
        <p:txBody>
          <a:bodyPr wrap="square">
            <a:spAutoFit/>
          </a:bodyPr>
          <a:lstStyle/>
          <a:p>
            <a:r>
              <a:rPr lang="en-US" sz="1200" dirty="0" smtClean="0">
                <a:latin typeface="Calibri Light" charset="0"/>
                <a:ea typeface="Calibri Light" charset="0"/>
                <a:cs typeface="Calibri Light" charset="0"/>
              </a:rPr>
              <a:t>Share RaceJoy with your friends and family and ask them to sign in as a spectator. If you carry your phone, they can track you live from home or at the race site.</a:t>
            </a:r>
            <a:endParaRPr lang="en-US" sz="1200" dirty="0">
              <a:latin typeface="Calibri Light" charset="0"/>
              <a:ea typeface="Calibri Light" charset="0"/>
              <a:cs typeface="Calibri Light" charset="0"/>
            </a:endParaRPr>
          </a:p>
        </p:txBody>
      </p:sp>
    </p:spTree>
    <p:extLst>
      <p:ext uri="{BB962C8B-B14F-4D97-AF65-F5344CB8AC3E}">
        <p14:creationId xmlns:p14="http://schemas.microsoft.com/office/powerpoint/2010/main" val="626481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8431306"/>
            <a:ext cx="6858000" cy="712694"/>
          </a:xfrm>
          <a:prstGeom prst="rect">
            <a:avLst/>
          </a:prstGeom>
          <a:gradFill flip="none" rotWithShape="1">
            <a:gsLst>
              <a:gs pos="0">
                <a:srgbClr val="1B92D7">
                  <a:shade val="30000"/>
                  <a:satMod val="115000"/>
                </a:srgbClr>
              </a:gs>
              <a:gs pos="50000">
                <a:srgbClr val="1B92D7">
                  <a:shade val="67500"/>
                  <a:satMod val="115000"/>
                </a:srgbClr>
              </a:gs>
              <a:gs pos="100000">
                <a:srgbClr val="1B92D7">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0" y="7904"/>
            <a:ext cx="6858000" cy="752383"/>
          </a:xfrm>
          <a:prstGeom prst="rect">
            <a:avLst/>
          </a:prstGeom>
          <a:gradFill flip="none" rotWithShape="1">
            <a:gsLst>
              <a:gs pos="0">
                <a:srgbClr val="1B92D7">
                  <a:shade val="30000"/>
                  <a:satMod val="115000"/>
                </a:srgbClr>
              </a:gs>
              <a:gs pos="50000">
                <a:srgbClr val="1B92D7">
                  <a:shade val="67500"/>
                  <a:satMod val="115000"/>
                </a:srgbClr>
              </a:gs>
              <a:gs pos="100000">
                <a:srgbClr val="1B92D7">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89662" y="175739"/>
            <a:ext cx="6245001" cy="369332"/>
          </a:xfrm>
          <a:prstGeom prst="rect">
            <a:avLst/>
          </a:prstGeom>
          <a:noFill/>
        </p:spPr>
        <p:txBody>
          <a:bodyPr wrap="square" rtlCol="0">
            <a:spAutoFit/>
          </a:bodyPr>
          <a:lstStyle/>
          <a:p>
            <a:r>
              <a:rPr lang="en-US" dirty="0" smtClean="0">
                <a:solidFill>
                  <a:schemeClr val="bg1"/>
                </a:solidFill>
                <a:latin typeface="Arial Rounded MT Bold"/>
                <a:cs typeface="Arial Rounded MT Bold"/>
              </a:rPr>
              <a:t>Social Media Posts</a:t>
            </a:r>
            <a:endParaRPr lang="en-US" dirty="0">
              <a:solidFill>
                <a:schemeClr val="bg1"/>
              </a:solidFill>
              <a:latin typeface="Arial Rounded MT Bold"/>
              <a:cs typeface="Arial Rounded MT Bold"/>
            </a:endParaRPr>
          </a:p>
        </p:txBody>
      </p:sp>
      <p:sp>
        <p:nvSpPr>
          <p:cNvPr id="16" name="Rectangle 15"/>
          <p:cNvSpPr/>
          <p:nvPr/>
        </p:nvSpPr>
        <p:spPr>
          <a:xfrm>
            <a:off x="243543" y="1106602"/>
            <a:ext cx="4575526" cy="954107"/>
          </a:xfrm>
          <a:prstGeom prst="rect">
            <a:avLst/>
          </a:prstGeom>
        </p:spPr>
        <p:txBody>
          <a:bodyPr wrap="square">
            <a:spAutoFit/>
          </a:bodyPr>
          <a:lstStyle/>
          <a:p>
            <a:r>
              <a:rPr lang="en-US" sz="1400" dirty="0">
                <a:latin typeface="Calibri" charset="0"/>
                <a:ea typeface="Calibri" charset="0"/>
                <a:cs typeface="Calibri" charset="0"/>
              </a:rPr>
              <a:t>Below are sample social media communications that can be used to help promote the RaceJoy App. Feel free to post whatever works best for your event and re-use any of RaceJoy’s posts.</a:t>
            </a:r>
          </a:p>
        </p:txBody>
      </p:sp>
      <p:sp>
        <p:nvSpPr>
          <p:cNvPr id="17" name="Rectangle 16"/>
          <p:cNvSpPr/>
          <p:nvPr/>
        </p:nvSpPr>
        <p:spPr>
          <a:xfrm>
            <a:off x="239602" y="2417671"/>
            <a:ext cx="6390338" cy="4693593"/>
          </a:xfrm>
          <a:prstGeom prst="rect">
            <a:avLst/>
          </a:prstGeom>
        </p:spPr>
        <p:txBody>
          <a:bodyPr wrap="square">
            <a:spAutoFit/>
          </a:bodyPr>
          <a:lstStyle/>
          <a:p>
            <a:r>
              <a:rPr lang="en-US" sz="1300" dirty="0">
                <a:solidFill>
                  <a:srgbClr val="F9932E"/>
                </a:solidFill>
                <a:latin typeface="Calibri Light" charset="0"/>
                <a:ea typeface="Calibri Light" charset="0"/>
                <a:cs typeface="Calibri Light" charset="0"/>
              </a:rPr>
              <a:t>{Announcements}:</a:t>
            </a:r>
          </a:p>
          <a:p>
            <a:r>
              <a:rPr lang="en-US" sz="1300" dirty="0">
                <a:solidFill>
                  <a:schemeClr val="bg1">
                    <a:lumMod val="50000"/>
                  </a:schemeClr>
                </a:solidFill>
                <a:latin typeface="Calibri Light" charset="0"/>
                <a:ea typeface="Calibri Light" charset="0"/>
                <a:cs typeface="Calibri Light" charset="0"/>
              </a:rPr>
              <a:t>Facebook</a:t>
            </a:r>
          </a:p>
          <a:p>
            <a:pPr marL="171450" indent="-171450">
              <a:buFont typeface="Arial"/>
              <a:buChar char="•"/>
            </a:pPr>
            <a:r>
              <a:rPr lang="en-US" sz="1300" dirty="0" smtClean="0">
                <a:latin typeface="Calibri Light" charset="0"/>
                <a:ea typeface="Calibri Light" charset="0"/>
                <a:cs typeface="Calibri Light" charset="0"/>
              </a:rPr>
              <a:t>We are offering free tracking and cheer sending in the </a:t>
            </a:r>
            <a:r>
              <a:rPr lang="en-US" sz="1300" dirty="0" err="1" smtClean="0">
                <a:latin typeface="Calibri Light" charset="0"/>
                <a:ea typeface="Calibri Light" charset="0"/>
                <a:cs typeface="Calibri Light" charset="0"/>
              </a:rPr>
              <a:t>RaceJoy</a:t>
            </a:r>
            <a:r>
              <a:rPr lang="en-US" sz="1300" dirty="0" smtClean="0">
                <a:latin typeface="Calibri Light" charset="0"/>
                <a:ea typeface="Calibri Light" charset="0"/>
                <a:cs typeface="Calibri Light" charset="0"/>
              </a:rPr>
              <a:t> mobile App. If you carry your phone during the race, you can receive audio Progress Alerts as you complete the course. These are typically sent out at every mile. Also, people can track your blue dot move on a map and send you fun cheers! </a:t>
            </a:r>
            <a:r>
              <a:rPr lang="en-US" sz="1300" dirty="0">
                <a:latin typeface="Calibri Light" charset="0"/>
                <a:ea typeface="Calibri Light" charset="0"/>
                <a:cs typeface="Calibri Light" charset="0"/>
              </a:rPr>
              <a:t>Download RaceJoy now to </a:t>
            </a:r>
            <a:r>
              <a:rPr lang="en-US" sz="1300" dirty="0" smtClean="0">
                <a:latin typeface="Calibri Light" charset="0"/>
                <a:ea typeface="Calibri Light" charset="0"/>
                <a:cs typeface="Calibri Light" charset="0"/>
              </a:rPr>
              <a:t>get set up! </a:t>
            </a:r>
            <a:r>
              <a:rPr lang="en-US" sz="1300" dirty="0" smtClean="0">
                <a:solidFill>
                  <a:srgbClr val="1B7DCD"/>
                </a:solidFill>
                <a:latin typeface="Calibri Light" charset="0"/>
                <a:ea typeface="Calibri Light" charset="0"/>
                <a:cs typeface="Calibri Light" charset="0"/>
              </a:rPr>
              <a:t>(</a:t>
            </a:r>
            <a:r>
              <a:rPr lang="en-US" sz="1300" dirty="0">
                <a:solidFill>
                  <a:srgbClr val="1B7DCD"/>
                </a:solidFill>
                <a:latin typeface="Calibri Light" charset="0"/>
                <a:ea typeface="Calibri Light" charset="0"/>
                <a:cs typeface="Calibri Light" charset="0"/>
              </a:rPr>
              <a:t>Link to App Download</a:t>
            </a:r>
            <a:r>
              <a:rPr lang="en-US" sz="1300" dirty="0" smtClean="0">
                <a:solidFill>
                  <a:srgbClr val="1B7DCD"/>
                </a:solidFill>
                <a:latin typeface="Calibri Light" charset="0"/>
                <a:ea typeface="Calibri Light" charset="0"/>
                <a:cs typeface="Calibri Light" charset="0"/>
              </a:rPr>
              <a:t>)</a:t>
            </a:r>
          </a:p>
          <a:p>
            <a:pPr marL="171450" indent="-171450">
              <a:buFont typeface="Arial"/>
              <a:buChar char="•"/>
            </a:pPr>
            <a:endParaRPr lang="en-US" sz="1300" dirty="0">
              <a:solidFill>
                <a:srgbClr val="1B7DCD"/>
              </a:solidFill>
              <a:latin typeface="Calibri Light" charset="0"/>
              <a:ea typeface="Calibri Light" charset="0"/>
              <a:cs typeface="Calibri Light" charset="0"/>
            </a:endParaRPr>
          </a:p>
          <a:p>
            <a:r>
              <a:rPr lang="en-US" sz="1300" dirty="0">
                <a:solidFill>
                  <a:srgbClr val="7F7F7F"/>
                </a:solidFill>
                <a:latin typeface="Calibri Light" charset="0"/>
                <a:ea typeface="Calibri Light" charset="0"/>
                <a:cs typeface="Calibri Light" charset="0"/>
              </a:rPr>
              <a:t>Twitter</a:t>
            </a:r>
          </a:p>
          <a:p>
            <a:pPr marL="171450" indent="-171450">
              <a:buFont typeface="Arial"/>
              <a:buChar char="•"/>
            </a:pPr>
            <a:r>
              <a:rPr lang="en-US" sz="1300" dirty="0" smtClean="0">
                <a:latin typeface="Calibri Light" charset="0"/>
                <a:ea typeface="Calibri Light" charset="0"/>
                <a:cs typeface="Calibri Light" charset="0"/>
              </a:rPr>
              <a:t>Live tracking avail @[</a:t>
            </a:r>
            <a:r>
              <a:rPr lang="en-US" sz="1300" dirty="0" err="1" smtClean="0">
                <a:latin typeface="Calibri Light" charset="0"/>
                <a:ea typeface="Calibri Light" charset="0"/>
                <a:cs typeface="Calibri Light" charset="0"/>
              </a:rPr>
              <a:t>racehandle</a:t>
            </a:r>
            <a:r>
              <a:rPr lang="en-US" sz="1300" dirty="0" smtClean="0">
                <a:latin typeface="Calibri Light" charset="0"/>
                <a:ea typeface="Calibri Light" charset="0"/>
                <a:cs typeface="Calibri Light" charset="0"/>
              </a:rPr>
              <a:t>] in the @RaceJoy mobile app! FREE live phone tracking, GPS progress alerts and fun audio cheers!</a:t>
            </a:r>
          </a:p>
          <a:p>
            <a:pPr marL="171450" indent="-171450">
              <a:buFont typeface="Arial"/>
              <a:buChar char="•"/>
            </a:pPr>
            <a:endParaRPr lang="en-US" sz="1300" dirty="0">
              <a:solidFill>
                <a:srgbClr val="404040"/>
              </a:solidFill>
              <a:latin typeface="Calibri Light" charset="0"/>
              <a:ea typeface="Calibri Light" charset="0"/>
              <a:cs typeface="Calibri Light" charset="0"/>
            </a:endParaRPr>
          </a:p>
          <a:p>
            <a:r>
              <a:rPr lang="en-US" sz="1300" dirty="0">
                <a:solidFill>
                  <a:srgbClr val="F9932E"/>
                </a:solidFill>
                <a:latin typeface="Calibri Light" charset="0"/>
                <a:ea typeface="Calibri Light" charset="0"/>
                <a:cs typeface="Calibri Light" charset="0"/>
              </a:rPr>
              <a:t>{Follow up announcements}: </a:t>
            </a:r>
          </a:p>
          <a:p>
            <a:r>
              <a:rPr lang="en-US" sz="1300" dirty="0">
                <a:solidFill>
                  <a:srgbClr val="7F7F7F"/>
                </a:solidFill>
                <a:latin typeface="Calibri Light" charset="0"/>
                <a:ea typeface="Calibri Light" charset="0"/>
                <a:cs typeface="Calibri Light" charset="0"/>
              </a:rPr>
              <a:t>Facebook</a:t>
            </a:r>
          </a:p>
          <a:p>
            <a:pPr marL="171450" indent="-171450">
              <a:buFont typeface="Arial"/>
              <a:buChar char="•"/>
            </a:pPr>
            <a:r>
              <a:rPr lang="en-US" sz="1300" dirty="0">
                <a:latin typeface="Calibri Light" charset="0"/>
                <a:ea typeface="Calibri Light" charset="0"/>
                <a:cs typeface="Calibri Light" charset="0"/>
              </a:rPr>
              <a:t>Have you downloaded </a:t>
            </a:r>
            <a:r>
              <a:rPr lang="en-US" sz="1300" dirty="0" smtClean="0">
                <a:latin typeface="Calibri Light" charset="0"/>
                <a:ea typeface="Calibri Light" charset="0"/>
                <a:cs typeface="Calibri Light" charset="0"/>
              </a:rPr>
              <a:t>the RaceJoy </a:t>
            </a:r>
            <a:r>
              <a:rPr lang="en-US" sz="1300" dirty="0">
                <a:latin typeface="Calibri Light" charset="0"/>
                <a:ea typeface="Calibri Light" charset="0"/>
                <a:cs typeface="Calibri Light" charset="0"/>
              </a:rPr>
              <a:t>mobile </a:t>
            </a:r>
            <a:r>
              <a:rPr lang="en-US" sz="1300" dirty="0" smtClean="0">
                <a:latin typeface="Calibri Light" charset="0"/>
                <a:ea typeface="Calibri Light" charset="0"/>
                <a:cs typeface="Calibri Light" charset="0"/>
              </a:rPr>
              <a:t>app </a:t>
            </a:r>
            <a:r>
              <a:rPr lang="en-US" sz="1300" dirty="0">
                <a:latin typeface="Calibri Light" charset="0"/>
                <a:ea typeface="Calibri Light" charset="0"/>
                <a:cs typeface="Calibri Light" charset="0"/>
              </a:rPr>
              <a:t>so you can be tracked and receive </a:t>
            </a:r>
            <a:r>
              <a:rPr lang="en-US" sz="1300" dirty="0" smtClean="0">
                <a:latin typeface="Calibri Light" charset="0"/>
                <a:ea typeface="Calibri Light" charset="0"/>
                <a:cs typeface="Calibri Light" charset="0"/>
              </a:rPr>
              <a:t>progress alerts on </a:t>
            </a:r>
            <a:r>
              <a:rPr lang="en-US" sz="1300" dirty="0">
                <a:latin typeface="Calibri Light" charset="0"/>
                <a:ea typeface="Calibri Light" charset="0"/>
                <a:cs typeface="Calibri Light" charset="0"/>
              </a:rPr>
              <a:t>race day? Make sure to tell your friends &amp; family so they can share in your race experience</a:t>
            </a:r>
            <a:r>
              <a:rPr lang="en-US" sz="1300" dirty="0" smtClean="0">
                <a:latin typeface="Calibri Light" charset="0"/>
                <a:ea typeface="Calibri Light" charset="0"/>
                <a:cs typeface="Calibri Light" charset="0"/>
              </a:rPr>
              <a:t>! You will need to carry your phone and click Start My Race as you cross the start line. This is a free service we are providing to both our participants and their supporting friends and family! </a:t>
            </a:r>
            <a:r>
              <a:rPr lang="en-US" sz="1300" dirty="0" smtClean="0">
                <a:solidFill>
                  <a:srgbClr val="1B7DCD"/>
                </a:solidFill>
                <a:latin typeface="Calibri Light" charset="0"/>
                <a:ea typeface="Calibri Light" charset="0"/>
                <a:cs typeface="Calibri Light" charset="0"/>
              </a:rPr>
              <a:t>(</a:t>
            </a:r>
            <a:r>
              <a:rPr lang="en-US" sz="1300" dirty="0">
                <a:solidFill>
                  <a:srgbClr val="1B7DCD"/>
                </a:solidFill>
                <a:latin typeface="Calibri Light" charset="0"/>
                <a:ea typeface="Calibri Light" charset="0"/>
                <a:cs typeface="Calibri Light" charset="0"/>
              </a:rPr>
              <a:t>Link to App Download</a:t>
            </a:r>
            <a:r>
              <a:rPr lang="en-US" sz="1300" dirty="0" smtClean="0">
                <a:solidFill>
                  <a:srgbClr val="1B7DCD"/>
                </a:solidFill>
                <a:latin typeface="Calibri Light" charset="0"/>
                <a:ea typeface="Calibri Light" charset="0"/>
                <a:cs typeface="Calibri Light" charset="0"/>
              </a:rPr>
              <a:t>)</a:t>
            </a:r>
          </a:p>
          <a:p>
            <a:endParaRPr lang="en-US" sz="1300" dirty="0">
              <a:solidFill>
                <a:srgbClr val="1B7DCD"/>
              </a:solidFill>
              <a:latin typeface="Calibri Light" charset="0"/>
              <a:ea typeface="Calibri Light" charset="0"/>
              <a:cs typeface="Calibri Light" charset="0"/>
            </a:endParaRPr>
          </a:p>
          <a:p>
            <a:r>
              <a:rPr lang="en-US" sz="1300" dirty="0">
                <a:solidFill>
                  <a:srgbClr val="7F7F7F"/>
                </a:solidFill>
                <a:latin typeface="Calibri Light" charset="0"/>
                <a:ea typeface="Calibri Light" charset="0"/>
                <a:cs typeface="Calibri Light" charset="0"/>
              </a:rPr>
              <a:t>Twitter</a:t>
            </a:r>
          </a:p>
          <a:p>
            <a:pPr marL="171450" indent="-171450">
              <a:buFont typeface="Arial"/>
              <a:buChar char="•"/>
            </a:pPr>
            <a:r>
              <a:rPr lang="en-US" sz="1300" dirty="0" smtClean="0">
                <a:latin typeface="Calibri Light" charset="0"/>
                <a:ea typeface="Calibri Light" charset="0"/>
                <a:cs typeface="Calibri Light" charset="0"/>
              </a:rPr>
              <a:t>Use @</a:t>
            </a:r>
            <a:r>
              <a:rPr lang="en-US" sz="1300" dirty="0" err="1" smtClean="0">
                <a:latin typeface="Calibri Light" charset="0"/>
                <a:ea typeface="Calibri Light" charset="0"/>
                <a:cs typeface="Calibri Light" charset="0"/>
              </a:rPr>
              <a:t>RaceJoy</a:t>
            </a:r>
            <a:r>
              <a:rPr lang="en-US" sz="1300" dirty="0" smtClean="0">
                <a:latin typeface="Calibri Light" charset="0"/>
                <a:ea typeface="Calibri Light" charset="0"/>
                <a:cs typeface="Calibri Light" charset="0"/>
              </a:rPr>
              <a:t> app for </a:t>
            </a:r>
            <a:r>
              <a:rPr lang="en-US" sz="1300" dirty="0">
                <a:latin typeface="Calibri Light" charset="0"/>
                <a:ea typeface="Calibri Light" charset="0"/>
                <a:cs typeface="Calibri Light" charset="0"/>
              </a:rPr>
              <a:t>live </a:t>
            </a:r>
            <a:r>
              <a:rPr lang="en-US" sz="1300" dirty="0" smtClean="0">
                <a:latin typeface="Calibri Light" charset="0"/>
                <a:ea typeface="Calibri Light" charset="0"/>
                <a:cs typeface="Calibri Light" charset="0"/>
              </a:rPr>
              <a:t>tracking @[</a:t>
            </a:r>
            <a:r>
              <a:rPr lang="en-US" sz="1300" dirty="0" err="1" smtClean="0">
                <a:latin typeface="Calibri Light" charset="0"/>
                <a:ea typeface="Calibri Light" charset="0"/>
                <a:cs typeface="Calibri Light" charset="0"/>
              </a:rPr>
              <a:t>racehandle</a:t>
            </a:r>
            <a:r>
              <a:rPr lang="en-US" sz="1300" dirty="0" smtClean="0">
                <a:latin typeface="Calibri Light" charset="0"/>
                <a:ea typeface="Calibri Light" charset="0"/>
                <a:cs typeface="Calibri Light" charset="0"/>
              </a:rPr>
              <a:t>]! Let friends </a:t>
            </a:r>
            <a:r>
              <a:rPr lang="en-US" sz="1300" dirty="0">
                <a:latin typeface="Calibri Light" charset="0"/>
                <a:ea typeface="Calibri Light" charset="0"/>
                <a:cs typeface="Calibri Light" charset="0"/>
              </a:rPr>
              <a:t>&amp; family know so they can share in the race experience with you</a:t>
            </a:r>
            <a:r>
              <a:rPr lang="en-US" sz="1300" dirty="0" smtClean="0">
                <a:latin typeface="Calibri Light" charset="0"/>
                <a:ea typeface="Calibri Light" charset="0"/>
                <a:cs typeface="Calibri Light" charset="0"/>
              </a:rPr>
              <a:t>!</a:t>
            </a:r>
          </a:p>
        </p:txBody>
      </p:sp>
      <p:sp>
        <p:nvSpPr>
          <p:cNvPr id="18" name="Rectangle 17"/>
          <p:cNvSpPr/>
          <p:nvPr/>
        </p:nvSpPr>
        <p:spPr>
          <a:xfrm>
            <a:off x="788689" y="7514778"/>
            <a:ext cx="2854510" cy="430887"/>
          </a:xfrm>
          <a:prstGeom prst="rect">
            <a:avLst/>
          </a:prstGeom>
        </p:spPr>
        <p:txBody>
          <a:bodyPr wrap="square">
            <a:spAutoFit/>
          </a:bodyPr>
          <a:lstStyle/>
          <a:p>
            <a:r>
              <a:rPr lang="en-US" sz="1100" dirty="0">
                <a:latin typeface="Calibri Light" charset="0"/>
                <a:ea typeface="Calibri Light" charset="0"/>
                <a:cs typeface="Calibri Light" charset="0"/>
              </a:rPr>
              <a:t>RaceJoy Download link:</a:t>
            </a:r>
          </a:p>
          <a:p>
            <a:r>
              <a:rPr lang="pl-PL" sz="1100" dirty="0">
                <a:latin typeface="Calibri Light" charset="0"/>
                <a:ea typeface="Calibri Light" charset="0"/>
                <a:cs typeface="Calibri Light" charset="0"/>
              </a:rPr>
              <a:t>http://</a:t>
            </a:r>
            <a:r>
              <a:rPr lang="pl-PL" sz="1100" dirty="0" err="1">
                <a:latin typeface="Calibri Light" charset="0"/>
                <a:ea typeface="Calibri Light" charset="0"/>
                <a:cs typeface="Calibri Light" charset="0"/>
              </a:rPr>
              <a:t>www.racejoy.com</a:t>
            </a:r>
            <a:r>
              <a:rPr lang="pl-PL" sz="1100" dirty="0">
                <a:latin typeface="Calibri Light" charset="0"/>
                <a:ea typeface="Calibri Light" charset="0"/>
                <a:cs typeface="Calibri Light" charset="0"/>
              </a:rPr>
              <a:t>/</a:t>
            </a:r>
            <a:r>
              <a:rPr lang="pl-PL" sz="1100" dirty="0" err="1">
                <a:latin typeface="Calibri Light" charset="0"/>
                <a:ea typeface="Calibri Light" charset="0"/>
                <a:cs typeface="Calibri Light" charset="0"/>
              </a:rPr>
              <a:t>download.html</a:t>
            </a:r>
            <a:endParaRPr lang="pl-PL" sz="1100" dirty="0">
              <a:latin typeface="Calibri Light" charset="0"/>
              <a:ea typeface="Calibri Light" charset="0"/>
              <a:cs typeface="Calibri Light" charset="0"/>
            </a:endParaRPr>
          </a:p>
        </p:txBody>
      </p:sp>
      <p:sp>
        <p:nvSpPr>
          <p:cNvPr id="19" name="Rectangle 18"/>
          <p:cNvSpPr/>
          <p:nvPr/>
        </p:nvSpPr>
        <p:spPr>
          <a:xfrm>
            <a:off x="3975640" y="7514778"/>
            <a:ext cx="2654300" cy="430887"/>
          </a:xfrm>
          <a:prstGeom prst="rect">
            <a:avLst/>
          </a:prstGeom>
        </p:spPr>
        <p:txBody>
          <a:bodyPr wrap="square">
            <a:spAutoFit/>
          </a:bodyPr>
          <a:lstStyle/>
          <a:p>
            <a:r>
              <a:rPr lang="en-US" sz="1100" dirty="0">
                <a:solidFill>
                  <a:srgbClr val="F9932E"/>
                </a:solidFill>
                <a:latin typeface="Calibri Light" charset="0"/>
                <a:ea typeface="Calibri Light" charset="0"/>
                <a:cs typeface="Calibri Light" charset="0"/>
              </a:rPr>
              <a:t>Use RaceJoy icon to quickly communicate your event is available in RaceJoy. </a:t>
            </a:r>
          </a:p>
        </p:txBody>
      </p:sp>
      <p:pic>
        <p:nvPicPr>
          <p:cNvPr id="20" name="Picture 19"/>
          <p:cNvPicPr>
            <a:picLocks noChangeAspect="1"/>
          </p:cNvPicPr>
          <p:nvPr/>
        </p:nvPicPr>
        <p:blipFill>
          <a:blip r:embed="rId2"/>
          <a:stretch>
            <a:fillRect/>
          </a:stretch>
        </p:blipFill>
        <p:spPr>
          <a:xfrm>
            <a:off x="3602858" y="7704634"/>
            <a:ext cx="317500" cy="101600"/>
          </a:xfrm>
          <a:prstGeom prst="rect">
            <a:avLst/>
          </a:prstGeom>
        </p:spPr>
      </p:pic>
      <p:pic>
        <p:nvPicPr>
          <p:cNvPr id="30" name="Picture 29"/>
          <p:cNvPicPr>
            <a:picLocks noChangeAspect="1"/>
          </p:cNvPicPr>
          <p:nvPr/>
        </p:nvPicPr>
        <p:blipFill>
          <a:blip r:embed="rId3"/>
          <a:stretch>
            <a:fillRect/>
          </a:stretch>
        </p:blipFill>
        <p:spPr>
          <a:xfrm>
            <a:off x="280117" y="7514778"/>
            <a:ext cx="508572" cy="487381"/>
          </a:xfrm>
          <a:prstGeom prst="rect">
            <a:avLst/>
          </a:prstGeom>
        </p:spPr>
      </p:pic>
      <p:pic>
        <p:nvPicPr>
          <p:cNvPr id="31" name="Picture 30"/>
          <p:cNvPicPr>
            <a:picLocks noChangeAspect="1"/>
          </p:cNvPicPr>
          <p:nvPr/>
        </p:nvPicPr>
        <p:blipFill>
          <a:blip r:embed="rId4"/>
          <a:stretch>
            <a:fillRect/>
          </a:stretch>
        </p:blipFill>
        <p:spPr>
          <a:xfrm>
            <a:off x="5112869" y="1061776"/>
            <a:ext cx="1278965" cy="725899"/>
          </a:xfrm>
          <a:prstGeom prst="rect">
            <a:avLst/>
          </a:prstGeom>
        </p:spPr>
      </p:pic>
      <p:pic>
        <p:nvPicPr>
          <p:cNvPr id="32" name="Picture 31"/>
          <p:cNvPicPr>
            <a:picLocks noChangeAspect="1"/>
          </p:cNvPicPr>
          <p:nvPr/>
        </p:nvPicPr>
        <p:blipFill>
          <a:blip r:embed="rId3"/>
          <a:stretch>
            <a:fillRect/>
          </a:stretch>
        </p:blipFill>
        <p:spPr>
          <a:xfrm>
            <a:off x="5531399" y="1543984"/>
            <a:ext cx="566635" cy="543025"/>
          </a:xfrm>
          <a:prstGeom prst="rect">
            <a:avLst/>
          </a:prstGeom>
        </p:spPr>
      </p:pic>
    </p:spTree>
    <p:extLst>
      <p:ext uri="{BB962C8B-B14F-4D97-AF65-F5344CB8AC3E}">
        <p14:creationId xmlns:p14="http://schemas.microsoft.com/office/powerpoint/2010/main" val="1417840056"/>
      </p:ext>
    </p:extLst>
  </p:cSld>
  <p:clrMapOvr>
    <a:masterClrMapping/>
  </p:clrMapOvr>
</p:sld>
</file>

<file path=ppt/theme/theme1.xml><?xml version="1.0" encoding="utf-8"?>
<a:theme xmlns:a="http://schemas.openxmlformats.org/drawingml/2006/main" name="Office Theme">
  <a:themeElements>
    <a:clrScheme name="Custom 16">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B7DC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10074</TotalTime>
  <Words>1660</Words>
  <Application>Microsoft Macintosh PowerPoint</Application>
  <PresentationFormat>On-screen Show (4:3)</PresentationFormat>
  <Paragraphs>193</Paragraphs>
  <Slides>11</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 Rounded MT Bold</vt:lpstr>
      <vt:lpstr>Calibri</vt:lpstr>
      <vt:lpstr>Calibri Light</vt:lpstr>
      <vt:lpstr>Helvetica Neue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TriPerta LLC</Company>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RaceJoy Debrief   Medical Mutual Glass City Marathon</dc:title>
  <dc:creator>Shelly Harris</dc:creator>
  <cp:lastModifiedBy>catherineharris@racejoy.com</cp:lastModifiedBy>
  <cp:revision>201</cp:revision>
  <cp:lastPrinted>2017-01-09T20:46:06Z</cp:lastPrinted>
  <dcterms:created xsi:type="dcterms:W3CDTF">2014-05-28T19:34:35Z</dcterms:created>
  <dcterms:modified xsi:type="dcterms:W3CDTF">2017-09-20T00:22:58Z</dcterms:modified>
</cp:coreProperties>
</file>