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14"/>
  </p:notesMasterIdLst>
  <p:handoutMasterIdLst>
    <p:handoutMasterId r:id="rId15"/>
  </p:handoutMasterIdLst>
  <p:sldIdLst>
    <p:sldId id="257" r:id="rId2"/>
    <p:sldId id="258" r:id="rId3"/>
    <p:sldId id="271" r:id="rId4"/>
    <p:sldId id="273" r:id="rId5"/>
    <p:sldId id="261" r:id="rId6"/>
    <p:sldId id="270" r:id="rId7"/>
    <p:sldId id="280" r:id="rId8"/>
    <p:sldId id="276" r:id="rId9"/>
    <p:sldId id="275" r:id="rId10"/>
    <p:sldId id="263" r:id="rId11"/>
    <p:sldId id="265" r:id="rId12"/>
    <p:sldId id="266" r:id="rId13"/>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7DCD"/>
    <a:srgbClr val="1B92D7"/>
    <a:srgbClr val="F98E2E"/>
    <a:srgbClr val="EBEBEB"/>
    <a:srgbClr val="014F7D"/>
    <a:srgbClr val="066EAB"/>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79"/>
    <p:restoredTop sz="95443" autoAdjust="0"/>
  </p:normalViewPr>
  <p:slideViewPr>
    <p:cSldViewPr snapToGrid="0" snapToObjects="1">
      <p:cViewPr varScale="1">
        <p:scale>
          <a:sx n="98" d="100"/>
          <a:sy n="98" d="100"/>
        </p:scale>
        <p:origin x="2424" y="2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B75654-375C-EB4E-939C-7823F5739053}" type="datetimeFigureOut">
              <a:rPr lang="en-US" smtClean="0"/>
              <a:t>6/15/20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A510EE-BA41-B048-91C2-F48C10942980}" type="slidenum">
              <a:rPr lang="en-US" smtClean="0"/>
              <a:t>‹#›</a:t>
            </a:fld>
            <a:endParaRPr lang="en-US" dirty="0"/>
          </a:p>
        </p:txBody>
      </p:sp>
    </p:spTree>
    <p:extLst>
      <p:ext uri="{BB962C8B-B14F-4D97-AF65-F5344CB8AC3E}">
        <p14:creationId xmlns:p14="http://schemas.microsoft.com/office/powerpoint/2010/main" val="13480066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0DDDCD-0E6B-8D4D-AC9B-B3CE6A3A21C9}" type="datetimeFigureOut">
              <a:rPr lang="en-US" smtClean="0"/>
              <a:t>6/15/20</a:t>
            </a:fld>
            <a:endParaRPr lang="en-US" dirty="0"/>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4FD27D-4201-1E4B-9795-2A61F5C65993}" type="slidenum">
              <a:rPr lang="en-US" smtClean="0"/>
              <a:t>‹#›</a:t>
            </a:fld>
            <a:endParaRPr lang="en-US" dirty="0"/>
          </a:p>
        </p:txBody>
      </p:sp>
    </p:spTree>
    <p:extLst>
      <p:ext uri="{BB962C8B-B14F-4D97-AF65-F5344CB8AC3E}">
        <p14:creationId xmlns:p14="http://schemas.microsoft.com/office/powerpoint/2010/main" val="12008393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33C90-F269-9A49-8768-D7EBF6439750}" type="slidenum">
              <a:rPr lang="en-US" smtClean="0"/>
              <a:t>2</a:t>
            </a:fld>
            <a:endParaRPr lang="en-US" dirty="0"/>
          </a:p>
        </p:txBody>
      </p:sp>
    </p:spTree>
    <p:extLst>
      <p:ext uri="{BB962C8B-B14F-4D97-AF65-F5344CB8AC3E}">
        <p14:creationId xmlns:p14="http://schemas.microsoft.com/office/powerpoint/2010/main" val="1610728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33C90-F269-9A49-8768-D7EBF6439750}" type="slidenum">
              <a:rPr lang="en-US" smtClean="0"/>
              <a:t>5</a:t>
            </a:fld>
            <a:endParaRPr lang="en-US" dirty="0"/>
          </a:p>
        </p:txBody>
      </p:sp>
    </p:spTree>
    <p:extLst>
      <p:ext uri="{BB962C8B-B14F-4D97-AF65-F5344CB8AC3E}">
        <p14:creationId xmlns:p14="http://schemas.microsoft.com/office/powerpoint/2010/main" val="163088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FD27D-4201-1E4B-9795-2A61F5C65993}" type="slidenum">
              <a:rPr lang="en-US" smtClean="0"/>
              <a:t>7</a:t>
            </a:fld>
            <a:endParaRPr lang="en-US" dirty="0"/>
          </a:p>
        </p:txBody>
      </p:sp>
    </p:spTree>
    <p:extLst>
      <p:ext uri="{BB962C8B-B14F-4D97-AF65-F5344CB8AC3E}">
        <p14:creationId xmlns:p14="http://schemas.microsoft.com/office/powerpoint/2010/main" val="34405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FD27D-4201-1E4B-9795-2A61F5C65993}" type="slidenum">
              <a:rPr lang="en-US" smtClean="0"/>
              <a:t>8</a:t>
            </a:fld>
            <a:endParaRPr lang="en-US" dirty="0"/>
          </a:p>
        </p:txBody>
      </p:sp>
    </p:spTree>
    <p:extLst>
      <p:ext uri="{BB962C8B-B14F-4D97-AF65-F5344CB8AC3E}">
        <p14:creationId xmlns:p14="http://schemas.microsoft.com/office/powerpoint/2010/main" val="4044396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33C90-F269-9A49-8768-D7EBF6439750}" type="slidenum">
              <a:rPr lang="en-US" smtClean="0"/>
              <a:t>13</a:t>
            </a:fld>
            <a:endParaRPr lang="en-US" dirty="0"/>
          </a:p>
        </p:txBody>
      </p:sp>
    </p:spTree>
    <p:extLst>
      <p:ext uri="{BB962C8B-B14F-4D97-AF65-F5344CB8AC3E}">
        <p14:creationId xmlns:p14="http://schemas.microsoft.com/office/powerpoint/2010/main" val="724172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6/13/16</a:t>
            </a:r>
            <a:endParaRPr lang="en-US" dirty="0"/>
          </a:p>
        </p:txBody>
      </p:sp>
      <p:sp>
        <p:nvSpPr>
          <p:cNvPr id="5" name="Footer Placeholder 4"/>
          <p:cNvSpPr>
            <a:spLocks noGrp="1"/>
          </p:cNvSpPr>
          <p:nvPr>
            <p:ph type="ftr" sz="quarter" idx="11"/>
          </p:nvPr>
        </p:nvSpPr>
        <p:spPr/>
        <p:txBody>
          <a:bodyPr/>
          <a:lstStyle/>
          <a:p>
            <a:r>
              <a:rPr lang="en-US"/>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277107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6/13/16</a:t>
            </a:r>
            <a:endParaRPr lang="en-US" dirty="0"/>
          </a:p>
        </p:txBody>
      </p:sp>
      <p:sp>
        <p:nvSpPr>
          <p:cNvPr id="5" name="Footer Placeholder 4"/>
          <p:cNvSpPr>
            <a:spLocks noGrp="1"/>
          </p:cNvSpPr>
          <p:nvPr>
            <p:ph type="ftr" sz="quarter" idx="11"/>
          </p:nvPr>
        </p:nvSpPr>
        <p:spPr/>
        <p:txBody>
          <a:bodyPr/>
          <a:lstStyle/>
          <a:p>
            <a:r>
              <a:rPr lang="en-US"/>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386925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6/13/16</a:t>
            </a:r>
            <a:endParaRPr lang="en-US" dirty="0"/>
          </a:p>
        </p:txBody>
      </p:sp>
      <p:sp>
        <p:nvSpPr>
          <p:cNvPr id="5" name="Footer Placeholder 4"/>
          <p:cNvSpPr>
            <a:spLocks noGrp="1"/>
          </p:cNvSpPr>
          <p:nvPr>
            <p:ph type="ftr" sz="quarter" idx="11"/>
          </p:nvPr>
        </p:nvSpPr>
        <p:spPr/>
        <p:txBody>
          <a:bodyPr/>
          <a:lstStyle/>
          <a:p>
            <a:r>
              <a:rPr lang="en-US"/>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1251827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6/13/16</a:t>
            </a:r>
            <a:endParaRPr lang="en-US" dirty="0"/>
          </a:p>
        </p:txBody>
      </p:sp>
      <p:sp>
        <p:nvSpPr>
          <p:cNvPr id="5" name="Footer Placeholder 4"/>
          <p:cNvSpPr>
            <a:spLocks noGrp="1"/>
          </p:cNvSpPr>
          <p:nvPr>
            <p:ph type="ftr" sz="quarter" idx="11"/>
          </p:nvPr>
        </p:nvSpPr>
        <p:spPr/>
        <p:txBody>
          <a:bodyPr/>
          <a:lstStyle/>
          <a:p>
            <a:r>
              <a:rPr lang="en-US"/>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294073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6/13/16</a:t>
            </a:r>
            <a:endParaRPr lang="en-US" dirty="0"/>
          </a:p>
        </p:txBody>
      </p:sp>
      <p:sp>
        <p:nvSpPr>
          <p:cNvPr id="5" name="Footer Placeholder 4"/>
          <p:cNvSpPr>
            <a:spLocks noGrp="1"/>
          </p:cNvSpPr>
          <p:nvPr>
            <p:ph type="ftr" sz="quarter" idx="11"/>
          </p:nvPr>
        </p:nvSpPr>
        <p:spPr/>
        <p:txBody>
          <a:bodyPr/>
          <a:lstStyle/>
          <a:p>
            <a:r>
              <a:rPr lang="en-US"/>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347347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6/13/16</a:t>
            </a:r>
            <a:endParaRPr lang="en-US" dirty="0"/>
          </a:p>
        </p:txBody>
      </p:sp>
      <p:sp>
        <p:nvSpPr>
          <p:cNvPr id="6" name="Footer Placeholder 5"/>
          <p:cNvSpPr>
            <a:spLocks noGrp="1"/>
          </p:cNvSpPr>
          <p:nvPr>
            <p:ph type="ftr" sz="quarter" idx="11"/>
          </p:nvPr>
        </p:nvSpPr>
        <p:spPr/>
        <p:txBody>
          <a:bodyPr/>
          <a:lstStyle/>
          <a:p>
            <a:r>
              <a:rPr lang="en-US"/>
              <a:t>{Race Name} Debrief</a:t>
            </a:r>
            <a:endParaRPr lang="en-US" dirty="0"/>
          </a:p>
        </p:txBody>
      </p:sp>
      <p:sp>
        <p:nvSpPr>
          <p:cNvPr id="7" name="Slide Number Placeholder 6"/>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87125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6/13/16</a:t>
            </a:r>
            <a:endParaRPr lang="en-US" dirty="0"/>
          </a:p>
        </p:txBody>
      </p:sp>
      <p:sp>
        <p:nvSpPr>
          <p:cNvPr id="8" name="Footer Placeholder 7"/>
          <p:cNvSpPr>
            <a:spLocks noGrp="1"/>
          </p:cNvSpPr>
          <p:nvPr>
            <p:ph type="ftr" sz="quarter" idx="11"/>
          </p:nvPr>
        </p:nvSpPr>
        <p:spPr/>
        <p:txBody>
          <a:bodyPr/>
          <a:lstStyle/>
          <a:p>
            <a:r>
              <a:rPr lang="en-US"/>
              <a:t>{Race Name} Debrief</a:t>
            </a:r>
            <a:endParaRPr lang="en-US" dirty="0"/>
          </a:p>
        </p:txBody>
      </p:sp>
      <p:sp>
        <p:nvSpPr>
          <p:cNvPr id="9" name="Slide Number Placeholder 8"/>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99032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6/13/16</a:t>
            </a:r>
            <a:endParaRPr lang="en-US" dirty="0"/>
          </a:p>
        </p:txBody>
      </p:sp>
      <p:sp>
        <p:nvSpPr>
          <p:cNvPr id="4" name="Footer Placeholder 3"/>
          <p:cNvSpPr>
            <a:spLocks noGrp="1"/>
          </p:cNvSpPr>
          <p:nvPr>
            <p:ph type="ftr" sz="quarter" idx="11"/>
          </p:nvPr>
        </p:nvSpPr>
        <p:spPr/>
        <p:txBody>
          <a:bodyPr/>
          <a:lstStyle/>
          <a:p>
            <a:r>
              <a:rPr lang="en-US"/>
              <a:t>{Race Name} Debrief</a:t>
            </a:r>
            <a:endParaRPr lang="en-US" dirty="0"/>
          </a:p>
        </p:txBody>
      </p:sp>
      <p:sp>
        <p:nvSpPr>
          <p:cNvPr id="5" name="Slide Number Placeholder 4"/>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3209074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6/13/16</a:t>
            </a:r>
            <a:endParaRPr lang="en-US" dirty="0"/>
          </a:p>
        </p:txBody>
      </p:sp>
      <p:sp>
        <p:nvSpPr>
          <p:cNvPr id="3" name="Footer Placeholder 2"/>
          <p:cNvSpPr>
            <a:spLocks noGrp="1"/>
          </p:cNvSpPr>
          <p:nvPr>
            <p:ph type="ftr" sz="quarter" idx="11"/>
          </p:nvPr>
        </p:nvSpPr>
        <p:spPr/>
        <p:txBody>
          <a:bodyPr/>
          <a:lstStyle/>
          <a:p>
            <a:r>
              <a:rPr lang="en-US"/>
              <a:t>{Race Name} Debrief</a:t>
            </a:r>
            <a:endParaRPr lang="en-US" dirty="0"/>
          </a:p>
        </p:txBody>
      </p:sp>
      <p:sp>
        <p:nvSpPr>
          <p:cNvPr id="4" name="Slide Number Placeholder 3"/>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133529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6/13/16</a:t>
            </a:r>
            <a:endParaRPr lang="en-US" dirty="0"/>
          </a:p>
        </p:txBody>
      </p:sp>
      <p:sp>
        <p:nvSpPr>
          <p:cNvPr id="6" name="Footer Placeholder 5"/>
          <p:cNvSpPr>
            <a:spLocks noGrp="1"/>
          </p:cNvSpPr>
          <p:nvPr>
            <p:ph type="ftr" sz="quarter" idx="11"/>
          </p:nvPr>
        </p:nvSpPr>
        <p:spPr/>
        <p:txBody>
          <a:bodyPr/>
          <a:lstStyle/>
          <a:p>
            <a:r>
              <a:rPr lang="en-US"/>
              <a:t>{Race Name} Debrief</a:t>
            </a:r>
            <a:endParaRPr lang="en-US" dirty="0"/>
          </a:p>
        </p:txBody>
      </p:sp>
      <p:sp>
        <p:nvSpPr>
          <p:cNvPr id="7" name="Slide Number Placeholder 6"/>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411461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6/13/16</a:t>
            </a:r>
            <a:endParaRPr lang="en-US" dirty="0"/>
          </a:p>
        </p:txBody>
      </p:sp>
      <p:sp>
        <p:nvSpPr>
          <p:cNvPr id="6" name="Footer Placeholder 5"/>
          <p:cNvSpPr>
            <a:spLocks noGrp="1"/>
          </p:cNvSpPr>
          <p:nvPr>
            <p:ph type="ftr" sz="quarter" idx="11"/>
          </p:nvPr>
        </p:nvSpPr>
        <p:spPr/>
        <p:txBody>
          <a:bodyPr/>
          <a:lstStyle/>
          <a:p>
            <a:r>
              <a:rPr lang="en-US"/>
              <a:t>{Race Name} Debrief</a:t>
            </a:r>
            <a:endParaRPr lang="en-US" dirty="0"/>
          </a:p>
        </p:txBody>
      </p:sp>
      <p:sp>
        <p:nvSpPr>
          <p:cNvPr id="7" name="Slide Number Placeholder 6"/>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410587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6/13/16</a:t>
            </a:r>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{Race Name} Debrief</a:t>
            </a:r>
            <a:endParaRPr lang="en-US"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99C3D19D-4799-8D4C-B688-35852528D372}" type="slidenum">
              <a:rPr lang="en-US" smtClean="0"/>
              <a:t>‹#›</a:t>
            </a:fld>
            <a:endParaRPr lang="en-US" dirty="0"/>
          </a:p>
        </p:txBody>
      </p:sp>
    </p:spTree>
    <p:extLst>
      <p:ext uri="{BB962C8B-B14F-4D97-AF65-F5344CB8AC3E}">
        <p14:creationId xmlns:p14="http://schemas.microsoft.com/office/powerpoint/2010/main" val="113737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emf"/><Relationship Id="rId7" Type="http://schemas.openxmlformats.org/officeDocument/2006/relationships/hyperlink" Target="http://www.racejoy.com/tour.html"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racejoy.com/assets/docs/BatteryTipsforPhoneFun.pdf" TargetMode="External"/><Relationship Id="rId5" Type="http://schemas.openxmlformats.org/officeDocument/2006/relationships/hyperlink" Target="http://racejoy.com/assets/docs/PhoneTrak_TrackingTips.pdf"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4.em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hyperlink" Target="http://tinyurl.com/me5eftn8" TargetMode="External"/><Relationship Id="rId13" Type="http://schemas.openxmlformats.org/officeDocument/2006/relationships/image" Target="../media/image6.png"/><Relationship Id="rId3" Type="http://schemas.openxmlformats.org/officeDocument/2006/relationships/hyperlink" Target="http://www.racejoy.net/" TargetMode="External"/><Relationship Id="rId7" Type="http://schemas.openxmlformats.org/officeDocument/2006/relationships/hyperlink" Target="http://www.racejoy.net/download/" TargetMode="External"/><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racejoy.com/tour.html" TargetMode="External"/><Relationship Id="rId11" Type="http://schemas.openxmlformats.org/officeDocument/2006/relationships/image" Target="../media/image4.png"/><Relationship Id="rId5" Type="http://schemas.openxmlformats.org/officeDocument/2006/relationships/hyperlink" Target="https://twitter.com/RaceJoy" TargetMode="External"/><Relationship Id="rId15" Type="http://schemas.openxmlformats.org/officeDocument/2006/relationships/image" Target="../media/image8.png"/><Relationship Id="rId10" Type="http://schemas.openxmlformats.org/officeDocument/2006/relationships/image" Target="../media/image3.emf"/><Relationship Id="rId4" Type="http://schemas.openxmlformats.org/officeDocument/2006/relationships/hyperlink" Target="https://www.facebook.com/RaceJoy" TargetMode="External"/><Relationship Id="rId9" Type="http://schemas.openxmlformats.org/officeDocument/2006/relationships/hyperlink" Target="http://tinyurl.com/oyv43h4" TargetMode="External"/><Relationship Id="rId1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tiff"/></Relationships>
</file>

<file path=ppt/slides/_rels/slide6.xml.rels><?xml version="1.0" encoding="UTF-8" standalone="yes"?>
<Relationships xmlns="http://schemas.openxmlformats.org/package/2006/relationships"><Relationship Id="rId3" Type="http://schemas.openxmlformats.org/officeDocument/2006/relationships/hyperlink" Target="http://racejoy.com/tour.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racejoy.com/assets/docs/BatteryTipsforPhoneFun.pdf" TargetMode="Externa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www.facebook.com/RaceJoy" TargetMode="External"/><Relationship Id="rId5" Type="http://schemas.openxmlformats.org/officeDocument/2006/relationships/image" Target="../media/image19.png"/><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www.facebook.com/RaceJoy" TargetMode="External"/><Relationship Id="rId5" Type="http://schemas.openxmlformats.org/officeDocument/2006/relationships/image" Target="../media/image19.png"/><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14F7D"/>
            </a:gs>
            <a:gs pos="0">
              <a:srgbClr val="066EAB"/>
            </a:gs>
            <a:gs pos="100000">
              <a:srgbClr val="1B92D7">
                <a:shade val="100000"/>
                <a:satMod val="115000"/>
              </a:srgbClr>
            </a:gs>
          </a:gsLst>
          <a:path path="circle">
            <a:fillToRect l="100000" t="100000"/>
          </a:path>
        </a:gradFill>
        <a:effectLst/>
      </p:bgPr>
    </p:bg>
    <p:spTree>
      <p:nvGrpSpPr>
        <p:cNvPr id="1" name=""/>
        <p:cNvGrpSpPr/>
        <p:nvPr/>
      </p:nvGrpSpPr>
      <p:grpSpPr>
        <a:xfrm>
          <a:off x="0" y="0"/>
          <a:ext cx="0" cy="0"/>
          <a:chOff x="0" y="0"/>
          <a:chExt cx="0" cy="0"/>
        </a:xfrm>
      </p:grpSpPr>
      <p:sp>
        <p:nvSpPr>
          <p:cNvPr id="8" name="TextBox 7"/>
          <p:cNvSpPr txBox="1"/>
          <p:nvPr/>
        </p:nvSpPr>
        <p:spPr>
          <a:xfrm>
            <a:off x="2683443" y="8765485"/>
            <a:ext cx="1491114" cy="230832"/>
          </a:xfrm>
          <a:prstGeom prst="rect">
            <a:avLst/>
          </a:prstGeom>
          <a:noFill/>
        </p:spPr>
        <p:txBody>
          <a:bodyPr wrap="none" rtlCol="0">
            <a:spAutoFit/>
          </a:bodyPr>
          <a:lstStyle/>
          <a:p>
            <a:r>
              <a:rPr lang="en-US" sz="900" dirty="0">
                <a:solidFill>
                  <a:schemeClr val="bg1"/>
                </a:solidFill>
              </a:rPr>
              <a:t>©2020. All Rights Reserved.</a:t>
            </a:r>
          </a:p>
        </p:txBody>
      </p:sp>
      <p:sp>
        <p:nvSpPr>
          <p:cNvPr id="6" name="TextBox 5"/>
          <p:cNvSpPr txBox="1"/>
          <p:nvPr/>
        </p:nvSpPr>
        <p:spPr>
          <a:xfrm>
            <a:off x="287304" y="1130300"/>
            <a:ext cx="6349148" cy="1292662"/>
          </a:xfrm>
          <a:prstGeom prst="rect">
            <a:avLst/>
          </a:prstGeom>
          <a:noFill/>
        </p:spPr>
        <p:txBody>
          <a:bodyPr wrap="square" rtlCol="0">
            <a:spAutoFit/>
          </a:bodyPr>
          <a:lstStyle/>
          <a:p>
            <a:pPr algn="r">
              <a:lnSpc>
                <a:spcPct val="150000"/>
              </a:lnSpc>
            </a:pPr>
            <a:r>
              <a:rPr lang="en-US" sz="2800" dirty="0">
                <a:solidFill>
                  <a:schemeClr val="bg1"/>
                </a:solidFill>
                <a:latin typeface="Arial Rounded MT Bold" charset="0"/>
                <a:ea typeface="Arial Rounded MT Bold" charset="0"/>
                <a:cs typeface="Arial Rounded MT Bold" charset="0"/>
              </a:rPr>
              <a:t>RaceJoy Ready</a:t>
            </a:r>
          </a:p>
          <a:p>
            <a:pPr algn="r">
              <a:lnSpc>
                <a:spcPct val="150000"/>
              </a:lnSpc>
            </a:pPr>
            <a:r>
              <a:rPr lang="en-US" sz="2400" dirty="0">
                <a:solidFill>
                  <a:schemeClr val="bg1"/>
                </a:solidFill>
                <a:latin typeface="Calibri Light" charset="0"/>
                <a:ea typeface="Calibri Light" charset="0"/>
                <a:cs typeface="Calibri Light" charset="0"/>
              </a:rPr>
              <a:t>Promotion Toolkit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150" y="7874624"/>
            <a:ext cx="2171700" cy="519131"/>
          </a:xfrm>
          <a:prstGeom prst="rect">
            <a:avLst/>
          </a:prstGeom>
        </p:spPr>
      </p:pic>
    </p:spTree>
    <p:extLst>
      <p:ext uri="{BB962C8B-B14F-4D97-AF65-F5344CB8AC3E}">
        <p14:creationId xmlns:p14="http://schemas.microsoft.com/office/powerpoint/2010/main" val="40860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7904"/>
            <a:ext cx="6858000" cy="75238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9662" y="175739"/>
            <a:ext cx="6245001" cy="369332"/>
          </a:xfrm>
          <a:prstGeom prst="rect">
            <a:avLst/>
          </a:prstGeom>
          <a:noFill/>
        </p:spPr>
        <p:txBody>
          <a:bodyPr wrap="square" rtlCol="0">
            <a:spAutoFit/>
          </a:bodyPr>
          <a:lstStyle/>
          <a:p>
            <a:r>
              <a:rPr lang="en-US" dirty="0">
                <a:solidFill>
                  <a:schemeClr val="bg1"/>
                </a:solidFill>
                <a:latin typeface="Arial Rounded MT Bold"/>
                <a:cs typeface="Arial Rounded MT Bold"/>
              </a:rPr>
              <a:t>Event Materials: Example</a:t>
            </a:r>
          </a:p>
        </p:txBody>
      </p:sp>
      <p:sp>
        <p:nvSpPr>
          <p:cNvPr id="12" name="Rectangle 11"/>
          <p:cNvSpPr/>
          <p:nvPr/>
        </p:nvSpPr>
        <p:spPr>
          <a:xfrm>
            <a:off x="149481" y="1782543"/>
            <a:ext cx="4375782" cy="4493538"/>
          </a:xfrm>
          <a:prstGeom prst="rect">
            <a:avLst/>
          </a:prstGeom>
        </p:spPr>
        <p:txBody>
          <a:bodyPr wrap="square">
            <a:spAutoFit/>
          </a:bodyPr>
          <a:lstStyle/>
          <a:p>
            <a:r>
              <a:rPr lang="en-US" sz="1400" b="1" dirty="0">
                <a:solidFill>
                  <a:srgbClr val="1B7DCD"/>
                </a:solidFill>
                <a:latin typeface="Arial Rounded MT Bold" panose="020F0704030504030204" pitchFamily="34" charset="77"/>
                <a:ea typeface="Calibri" charset="0"/>
                <a:cs typeface="Calibri" charset="0"/>
              </a:rPr>
              <a:t>Interactive Race Day Experience with </a:t>
            </a:r>
            <a:r>
              <a:rPr lang="en-US" sz="1400" b="1" dirty="0" err="1">
                <a:solidFill>
                  <a:srgbClr val="1B7DCD"/>
                </a:solidFill>
                <a:latin typeface="Arial Rounded MT Bold" panose="020F0704030504030204" pitchFamily="34" charset="77"/>
                <a:ea typeface="Calibri" charset="0"/>
                <a:cs typeface="Calibri" charset="0"/>
              </a:rPr>
              <a:t>RaceJoy</a:t>
            </a:r>
            <a:endParaRPr lang="en-US" sz="1400" b="1" dirty="0">
              <a:solidFill>
                <a:srgbClr val="1B7DCD"/>
              </a:solidFill>
              <a:latin typeface="Arial Rounded MT Bold" panose="020F0704030504030204" pitchFamily="34" charset="77"/>
              <a:ea typeface="Calibri" charset="0"/>
              <a:cs typeface="Calibri" charset="0"/>
            </a:endParaRPr>
          </a:p>
          <a:p>
            <a:endParaRPr lang="en-US" sz="800" b="1" dirty="0">
              <a:solidFill>
                <a:srgbClr val="1B7DCD"/>
              </a:solidFill>
              <a:latin typeface="Arial Rounded MT Bold" panose="020F0704030504030204" pitchFamily="34" charset="77"/>
              <a:ea typeface="Calibri" charset="0"/>
              <a:cs typeface="Calibri" charset="0"/>
            </a:endParaRPr>
          </a:p>
          <a:p>
            <a:r>
              <a:rPr lang="en-US" sz="1100" b="1" dirty="0">
                <a:solidFill>
                  <a:schemeClr val="tx1">
                    <a:lumMod val="75000"/>
                    <a:lumOff val="25000"/>
                  </a:schemeClr>
                </a:solidFill>
                <a:latin typeface="Arial" panose="020B0604020202020204" pitchFamily="34" charset="0"/>
                <a:ea typeface="Calibri" charset="0"/>
                <a:cs typeface="Arial" panose="020B0604020202020204" pitchFamily="34" charset="0"/>
              </a:rPr>
              <a:t>Live Phone Tracking, GPS Progress Alerts and Cheers!</a:t>
            </a:r>
          </a:p>
          <a:p>
            <a:endParaRPr lang="en-US" sz="1150" dirty="0">
              <a:latin typeface="Calibri" charset="0"/>
              <a:ea typeface="Calibri" charset="0"/>
              <a:cs typeface="Calibri" charset="0"/>
            </a:endParaRPr>
          </a:p>
          <a:p>
            <a:r>
              <a:rPr lang="en-US" sz="1150" dirty="0">
                <a:latin typeface="Calibri Light" charset="0"/>
                <a:ea typeface="Calibri Light" charset="0"/>
                <a:cs typeface="Calibri Light" charset="0"/>
              </a:rPr>
              <a:t>We are taking our virtual event to the next level by providing you with </a:t>
            </a:r>
            <a:r>
              <a:rPr lang="en-US" sz="1150" dirty="0" err="1">
                <a:latin typeface="Calibri Light" charset="0"/>
                <a:ea typeface="Calibri Light" charset="0"/>
                <a:cs typeface="Calibri Light" charset="0"/>
              </a:rPr>
              <a:t>RaceJoy’s</a:t>
            </a:r>
            <a:r>
              <a:rPr lang="en-US" sz="1150" dirty="0">
                <a:latin typeface="Calibri Light" charset="0"/>
                <a:ea typeface="Calibri Light" charset="0"/>
                <a:cs typeface="Calibri Light" charset="0"/>
              </a:rPr>
              <a:t> interactive, socially safe race experience. </a:t>
            </a:r>
          </a:p>
          <a:p>
            <a:endParaRPr lang="en-US" sz="1150" dirty="0">
              <a:latin typeface="Calibri Light" charset="0"/>
              <a:ea typeface="Calibri Light" charset="0"/>
              <a:cs typeface="Calibri Light" charset="0"/>
            </a:endParaRPr>
          </a:p>
          <a:p>
            <a:r>
              <a:rPr lang="en-US" sz="1150" dirty="0">
                <a:latin typeface="Calibri Light" charset="0"/>
                <a:ea typeface="Calibri Light" charset="0"/>
                <a:cs typeface="Calibri Light" charset="0"/>
              </a:rPr>
              <a:t>Make sure you download the RaceJoy mobile app in advance to ensure proper phone setup. </a:t>
            </a:r>
            <a:endParaRPr lang="de-DE" sz="1150" dirty="0">
              <a:solidFill>
                <a:srgbClr val="1B7DCD"/>
              </a:solidFill>
              <a:latin typeface="Calibri Light" charset="0"/>
              <a:ea typeface="Calibri Light" charset="0"/>
              <a:cs typeface="Calibri Light" charset="0"/>
            </a:endParaRPr>
          </a:p>
          <a:p>
            <a:endParaRPr lang="en-US" sz="1150" dirty="0">
              <a:latin typeface="Calibri Light" charset="0"/>
              <a:ea typeface="Calibri Light" charset="0"/>
              <a:cs typeface="Calibri Light" charset="0"/>
            </a:endParaRPr>
          </a:p>
          <a:p>
            <a:pPr fontAlgn="auto">
              <a:spcBef>
                <a:spcPts val="0"/>
              </a:spcBef>
              <a:spcAft>
                <a:spcPts val="0"/>
              </a:spcAft>
              <a:defRPr/>
            </a:pPr>
            <a:r>
              <a:rPr lang="en-US" sz="1150" dirty="0">
                <a:latin typeface="Calibri Light" charset="0"/>
                <a:ea typeface="Calibri Light" charset="0"/>
                <a:cs typeface="Calibri Light" charset="0"/>
              </a:rPr>
              <a:t>Some key RaceJoy features include: </a:t>
            </a:r>
          </a:p>
          <a:p>
            <a:pPr fontAlgn="auto">
              <a:spcBef>
                <a:spcPts val="0"/>
              </a:spcBef>
              <a:spcAft>
                <a:spcPts val="0"/>
              </a:spcAft>
              <a:defRPr/>
            </a:pPr>
            <a:endParaRPr lang="en-US" sz="1150" dirty="0">
              <a:latin typeface="Calibri" charset="0"/>
              <a:ea typeface="Calibri" charset="0"/>
              <a:cs typeface="Calibri" charset="0"/>
            </a:endParaRPr>
          </a:p>
          <a:p>
            <a:pPr fontAlgn="auto">
              <a:spcBef>
                <a:spcPts val="0"/>
              </a:spcBef>
              <a:spcAft>
                <a:spcPts val="0"/>
              </a:spcAft>
              <a:defRPr/>
            </a:pPr>
            <a:r>
              <a:rPr lang="en-US" sz="1150" b="1" dirty="0">
                <a:solidFill>
                  <a:srgbClr val="1B7DCD"/>
                </a:solidFill>
                <a:latin typeface="Arial Rounded MT Bold" panose="020F0704030504030204" pitchFamily="34" charset="77"/>
                <a:ea typeface="Calibri" charset="0"/>
                <a:cs typeface="Calibri" charset="0"/>
              </a:rPr>
              <a:t>GPS Progress Alerts</a:t>
            </a:r>
          </a:p>
          <a:p>
            <a:pPr marL="171450" indent="-171450" fontAlgn="auto">
              <a:spcBef>
                <a:spcPts val="0"/>
              </a:spcBef>
              <a:spcAft>
                <a:spcPts val="0"/>
              </a:spcAft>
              <a:buFont typeface="Arial"/>
              <a:buChar char="•"/>
              <a:defRPr/>
            </a:pPr>
            <a:r>
              <a:rPr lang="en-US" sz="1150" dirty="0">
                <a:latin typeface="Calibri Light" charset="0"/>
                <a:ea typeface="Calibri Light" charset="0"/>
                <a:cs typeface="Calibri Light" charset="0"/>
              </a:rPr>
              <a:t>Receive continual progress updates as you complete your goal. </a:t>
            </a:r>
          </a:p>
          <a:p>
            <a:pPr marL="171450" indent="-171450" fontAlgn="auto">
              <a:spcBef>
                <a:spcPts val="0"/>
              </a:spcBef>
              <a:spcAft>
                <a:spcPts val="0"/>
              </a:spcAft>
              <a:buFont typeface="Arial"/>
              <a:buChar char="•"/>
              <a:defRPr/>
            </a:pPr>
            <a:endParaRPr lang="en-US" sz="1150" dirty="0">
              <a:solidFill>
                <a:srgbClr val="1B7DCD"/>
              </a:solidFill>
              <a:latin typeface="Calibri" charset="0"/>
              <a:ea typeface="Calibri" charset="0"/>
              <a:cs typeface="Calibri" charset="0"/>
            </a:endParaRPr>
          </a:p>
          <a:p>
            <a:pPr fontAlgn="auto">
              <a:spcBef>
                <a:spcPts val="0"/>
              </a:spcBef>
              <a:spcAft>
                <a:spcPts val="0"/>
              </a:spcAft>
              <a:defRPr/>
            </a:pPr>
            <a:r>
              <a:rPr lang="en-US" sz="1150" b="1" dirty="0">
                <a:solidFill>
                  <a:srgbClr val="1B7DCD"/>
                </a:solidFill>
                <a:latin typeface="Arial Rounded MT Bold" panose="020F0704030504030204" pitchFamily="34" charset="77"/>
                <a:ea typeface="Calibri" charset="0"/>
                <a:cs typeface="Calibri" charset="0"/>
              </a:rPr>
              <a:t>Live GPS Tracking</a:t>
            </a:r>
          </a:p>
          <a:p>
            <a:pPr marL="171450" indent="-171450" fontAlgn="auto">
              <a:spcBef>
                <a:spcPts val="0"/>
              </a:spcBef>
              <a:spcAft>
                <a:spcPts val="0"/>
              </a:spcAft>
              <a:buFont typeface="Arial"/>
              <a:buChar char="•"/>
              <a:defRPr/>
            </a:pPr>
            <a:r>
              <a:rPr lang="en-US" sz="1150" dirty="0">
                <a:latin typeface="Calibri Light" charset="0"/>
                <a:ea typeface="Calibri Light" charset="0"/>
                <a:cs typeface="Calibri Light" charset="0"/>
              </a:rPr>
              <a:t>Remote spectators can track you live in a map view as your progress along the course. You can track track others as well. </a:t>
            </a:r>
          </a:p>
          <a:p>
            <a:pPr fontAlgn="auto">
              <a:spcBef>
                <a:spcPts val="0"/>
              </a:spcBef>
              <a:spcAft>
                <a:spcPts val="0"/>
              </a:spcAft>
              <a:defRPr/>
            </a:pPr>
            <a:endParaRPr lang="en-US" sz="1150" dirty="0">
              <a:latin typeface="Calibri" charset="0"/>
              <a:ea typeface="Calibri" charset="0"/>
              <a:cs typeface="Calibri" charset="0"/>
            </a:endParaRPr>
          </a:p>
          <a:p>
            <a:pPr fontAlgn="auto">
              <a:spcBef>
                <a:spcPts val="0"/>
              </a:spcBef>
              <a:spcAft>
                <a:spcPts val="0"/>
              </a:spcAft>
              <a:defRPr/>
            </a:pPr>
            <a:r>
              <a:rPr lang="en-US" sz="1150" b="1" dirty="0">
                <a:solidFill>
                  <a:srgbClr val="1B7DCD"/>
                </a:solidFill>
                <a:latin typeface="Arial Rounded MT Bold" panose="020F0704030504030204" pitchFamily="34" charset="77"/>
                <a:ea typeface="Calibri" charset="0"/>
                <a:cs typeface="Calibri" charset="0"/>
              </a:rPr>
              <a:t>Send-a-Cheer</a:t>
            </a:r>
          </a:p>
          <a:p>
            <a:pPr marL="171450" indent="-171450" fontAlgn="auto">
              <a:spcBef>
                <a:spcPts val="0"/>
              </a:spcBef>
              <a:spcAft>
                <a:spcPts val="0"/>
              </a:spcAft>
              <a:buFont typeface="Arial"/>
              <a:buChar char="•"/>
              <a:defRPr/>
            </a:pPr>
            <a:r>
              <a:rPr lang="en-US" sz="1150" dirty="0">
                <a:latin typeface="Calibri Light" charset="0"/>
                <a:ea typeface="Calibri Light" charset="0"/>
                <a:cs typeface="Calibri Light" charset="0"/>
              </a:rPr>
              <a:t>Receive supportive audio cheers from remote friends &amp; family.</a:t>
            </a:r>
          </a:p>
          <a:p>
            <a:pPr marL="171450" indent="-171450" fontAlgn="auto">
              <a:spcBef>
                <a:spcPts val="0"/>
              </a:spcBef>
              <a:spcAft>
                <a:spcPts val="0"/>
              </a:spcAft>
              <a:buFont typeface="Arial"/>
              <a:buChar char="•"/>
              <a:defRPr/>
            </a:pPr>
            <a:endParaRPr lang="en-US" sz="1150" dirty="0">
              <a:latin typeface="Calibri Light" charset="0"/>
              <a:ea typeface="Calibri Light" charset="0"/>
              <a:cs typeface="Calibri Light" charset="0"/>
            </a:endParaRPr>
          </a:p>
          <a:p>
            <a:pPr fontAlgn="auto">
              <a:spcBef>
                <a:spcPts val="0"/>
              </a:spcBef>
              <a:spcAft>
                <a:spcPts val="0"/>
              </a:spcAft>
              <a:defRPr/>
            </a:pPr>
            <a:r>
              <a:rPr lang="en-US" sz="1150" b="1" dirty="0">
                <a:solidFill>
                  <a:srgbClr val="1B7DCD"/>
                </a:solidFill>
                <a:latin typeface="Arial Rounded MT Bold" panose="020F0704030504030204" pitchFamily="34" charset="77"/>
                <a:ea typeface="Calibri Light" charset="0"/>
                <a:cs typeface="Calibri Light" charset="0"/>
              </a:rPr>
              <a:t>Virtual Results</a:t>
            </a:r>
          </a:p>
          <a:p>
            <a:pPr marL="171450" indent="-171450" fontAlgn="auto">
              <a:spcBef>
                <a:spcPts val="0"/>
              </a:spcBef>
              <a:spcAft>
                <a:spcPts val="0"/>
              </a:spcAft>
              <a:buFont typeface="Arial" panose="020B0604020202020204" pitchFamily="34" charset="0"/>
              <a:buChar char="•"/>
              <a:defRPr/>
            </a:pPr>
            <a:r>
              <a:rPr lang="en-US" sz="1150" dirty="0">
                <a:latin typeface="Calibri Light" charset="0"/>
                <a:ea typeface="Calibri Light" charset="0"/>
                <a:cs typeface="Calibri Light" charset="0"/>
              </a:rPr>
              <a:t>Enter your race bib number to automatically submit your finish data for real-time scored results. </a:t>
            </a:r>
          </a:p>
        </p:txBody>
      </p:sp>
      <p:sp>
        <p:nvSpPr>
          <p:cNvPr id="13" name="Rectangle 12"/>
          <p:cNvSpPr/>
          <p:nvPr/>
        </p:nvSpPr>
        <p:spPr>
          <a:xfrm>
            <a:off x="4455846" y="5457659"/>
            <a:ext cx="2287954" cy="430887"/>
          </a:xfrm>
          <a:prstGeom prst="rect">
            <a:avLst/>
          </a:prstGeom>
        </p:spPr>
        <p:txBody>
          <a:bodyPr wrap="square">
            <a:spAutoFit/>
          </a:bodyPr>
          <a:lstStyle/>
          <a:p>
            <a:pPr algn="ctr"/>
            <a:r>
              <a:rPr lang="en-US" sz="1100" dirty="0">
                <a:latin typeface="Calibri" charset="0"/>
                <a:ea typeface="Calibri" charset="0"/>
                <a:cs typeface="Calibri" charset="0"/>
              </a:rPr>
              <a:t>Available for Apple and </a:t>
            </a:r>
          </a:p>
          <a:p>
            <a:pPr algn="ctr"/>
            <a:r>
              <a:rPr lang="fr-FR" sz="1100" dirty="0">
                <a:latin typeface="Calibri" charset="0"/>
                <a:ea typeface="Calibri" charset="0"/>
                <a:cs typeface="Calibri" charset="0"/>
              </a:rPr>
              <a:t>Android </a:t>
            </a:r>
            <a:r>
              <a:rPr lang="fr-FR" sz="1100" dirty="0" err="1">
                <a:latin typeface="Calibri" charset="0"/>
                <a:ea typeface="Calibri" charset="0"/>
                <a:cs typeface="Calibri" charset="0"/>
              </a:rPr>
              <a:t>devices</a:t>
            </a:r>
            <a:r>
              <a:rPr lang="fr-FR" sz="1100" dirty="0">
                <a:latin typeface="Calibri" charset="0"/>
                <a:ea typeface="Calibri" charset="0"/>
                <a:cs typeface="Calibri" charset="0"/>
              </a:rPr>
              <a:t>.</a:t>
            </a:r>
            <a:endParaRPr lang="en-US" sz="1100" dirty="0">
              <a:latin typeface="Calibri" charset="0"/>
              <a:ea typeface="Calibri" charset="0"/>
              <a:cs typeface="Calibri" charset="0"/>
            </a:endParaRPr>
          </a:p>
        </p:txBody>
      </p:sp>
      <p:pic>
        <p:nvPicPr>
          <p:cNvPr id="16" name="Picture 15" descr="RunSignUp_ProductLogo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884" y="928122"/>
            <a:ext cx="2970230" cy="686586"/>
          </a:xfrm>
          <a:prstGeom prst="rect">
            <a:avLst/>
          </a:prstGeom>
        </p:spPr>
      </p:pic>
      <p:pic>
        <p:nvPicPr>
          <p:cNvPr id="17" name="Picture 16"/>
          <p:cNvPicPr>
            <a:picLocks noChangeAspect="1"/>
          </p:cNvPicPr>
          <p:nvPr/>
        </p:nvPicPr>
        <p:blipFill>
          <a:blip r:embed="rId3"/>
          <a:stretch>
            <a:fillRect/>
          </a:stretch>
        </p:blipFill>
        <p:spPr>
          <a:xfrm>
            <a:off x="5630111" y="5977846"/>
            <a:ext cx="367059" cy="357110"/>
          </a:xfrm>
          <a:prstGeom prst="rect">
            <a:avLst/>
          </a:prstGeom>
        </p:spPr>
      </p:pic>
      <p:pic>
        <p:nvPicPr>
          <p:cNvPr id="18" name="Picture 17"/>
          <p:cNvPicPr>
            <a:picLocks noChangeAspect="1"/>
          </p:cNvPicPr>
          <p:nvPr/>
        </p:nvPicPr>
        <p:blipFill>
          <a:blip r:embed="rId4"/>
          <a:stretch>
            <a:fillRect/>
          </a:stretch>
        </p:blipFill>
        <p:spPr>
          <a:xfrm>
            <a:off x="5247747" y="5979273"/>
            <a:ext cx="369664" cy="366184"/>
          </a:xfrm>
          <a:prstGeom prst="rect">
            <a:avLst/>
          </a:prstGeom>
        </p:spPr>
      </p:pic>
      <p:sp>
        <p:nvSpPr>
          <p:cNvPr id="19" name="Rectangle 18"/>
          <p:cNvSpPr/>
          <p:nvPr/>
        </p:nvSpPr>
        <p:spPr>
          <a:xfrm>
            <a:off x="89662" y="6630024"/>
            <a:ext cx="6153774" cy="1200329"/>
          </a:xfrm>
          <a:prstGeom prst="rect">
            <a:avLst/>
          </a:prstGeom>
        </p:spPr>
        <p:txBody>
          <a:bodyPr wrap="square">
            <a:spAutoFit/>
          </a:bodyPr>
          <a:lstStyle/>
          <a:p>
            <a:r>
              <a:rPr lang="en-US" sz="1200" dirty="0">
                <a:latin typeface="Calibri Light" charset="0"/>
                <a:ea typeface="Calibri Light" charset="0"/>
                <a:cs typeface="Calibri Light" charset="0"/>
              </a:rPr>
              <a:t>These interactive race day features are being provided by the race at no charge to you.  You must carry your phone as you complete your virtual race and click the Start My Race button in </a:t>
            </a:r>
            <a:r>
              <a:rPr lang="en-US" sz="1200" dirty="0" err="1">
                <a:latin typeface="Calibri Light" charset="0"/>
                <a:ea typeface="Calibri Light" charset="0"/>
                <a:cs typeface="Calibri Light" charset="0"/>
              </a:rPr>
              <a:t>RaceJoy</a:t>
            </a:r>
            <a:r>
              <a:rPr lang="en-US" sz="1200" dirty="0">
                <a:latin typeface="Calibri Light" charset="0"/>
                <a:ea typeface="Calibri Light" charset="0"/>
                <a:cs typeface="Calibri Light" charset="0"/>
              </a:rPr>
              <a:t> to begin your personal clock. There is no need to load in course maps or pre-set up your spectators.  </a:t>
            </a:r>
          </a:p>
          <a:p>
            <a:endParaRPr lang="en-US" sz="1200" dirty="0">
              <a:latin typeface="Calibri Light" charset="0"/>
              <a:ea typeface="Calibri Light" charset="0"/>
              <a:cs typeface="Calibri Light" charset="0"/>
            </a:endParaRPr>
          </a:p>
          <a:p>
            <a:r>
              <a:rPr lang="en-US" sz="1200" dirty="0">
                <a:latin typeface="Calibri Light" charset="0"/>
                <a:ea typeface="Calibri Light" charset="0"/>
                <a:cs typeface="Calibri Light" charset="0"/>
              </a:rPr>
              <a:t>Click here for </a:t>
            </a:r>
            <a:r>
              <a:rPr lang="en-US" sz="1200" dirty="0">
                <a:latin typeface="Calibri Light" charset="0"/>
                <a:ea typeface="Calibri Light" charset="0"/>
                <a:cs typeface="Calibri Light" charset="0"/>
                <a:hlinkClick r:id="rId5"/>
              </a:rPr>
              <a:t>live tracking how-to instructions</a:t>
            </a:r>
            <a:r>
              <a:rPr lang="en-US" sz="1200" dirty="0">
                <a:latin typeface="Calibri Light" charset="0"/>
                <a:ea typeface="Calibri Light" charset="0"/>
                <a:cs typeface="Calibri Light" charset="0"/>
              </a:rPr>
              <a:t> and our </a:t>
            </a:r>
            <a:r>
              <a:rPr lang="en-US" sz="1200" dirty="0">
                <a:latin typeface="Calibri Light" charset="0"/>
                <a:ea typeface="Calibri Light" charset="0"/>
                <a:cs typeface="Calibri Light" charset="0"/>
                <a:hlinkClick r:id="rId6"/>
              </a:rPr>
              <a:t>battery preservation tips</a:t>
            </a:r>
            <a:r>
              <a:rPr lang="en-US" sz="1200" dirty="0">
                <a:latin typeface="Calibri Light" charset="0"/>
                <a:ea typeface="Calibri Light" charset="0"/>
                <a:cs typeface="Calibri Light" charset="0"/>
              </a:rPr>
              <a:t>.</a:t>
            </a:r>
          </a:p>
        </p:txBody>
      </p:sp>
      <p:sp>
        <p:nvSpPr>
          <p:cNvPr id="20" name="Rectangle 19"/>
          <p:cNvSpPr/>
          <p:nvPr/>
        </p:nvSpPr>
        <p:spPr>
          <a:xfrm>
            <a:off x="73451" y="7954268"/>
            <a:ext cx="6277421" cy="523220"/>
          </a:xfrm>
          <a:prstGeom prst="rect">
            <a:avLst/>
          </a:prstGeom>
        </p:spPr>
        <p:txBody>
          <a:bodyPr wrap="square">
            <a:spAutoFit/>
          </a:bodyPr>
          <a:lstStyle/>
          <a:p>
            <a:pPr algn="ctr"/>
            <a:r>
              <a:rPr lang="en-US" sz="1400" dirty="0">
                <a:latin typeface="Calibri Light" charset="0"/>
                <a:ea typeface="Calibri Light" charset="0"/>
                <a:cs typeface="Calibri Light" charset="0"/>
              </a:rPr>
              <a:t>Check out the video below to learn more about the app and the features available to you during this race:</a:t>
            </a:r>
          </a:p>
        </p:txBody>
      </p:sp>
      <p:grpSp>
        <p:nvGrpSpPr>
          <p:cNvPr id="9" name="Group 8"/>
          <p:cNvGrpSpPr/>
          <p:nvPr/>
        </p:nvGrpSpPr>
        <p:grpSpPr>
          <a:xfrm>
            <a:off x="2017027" y="8520934"/>
            <a:ext cx="2487705" cy="349624"/>
            <a:chOff x="2185147" y="8011055"/>
            <a:chExt cx="2487705" cy="349624"/>
          </a:xfrm>
        </p:grpSpPr>
        <p:sp>
          <p:nvSpPr>
            <p:cNvPr id="7" name="Rounded Rectangle 6"/>
            <p:cNvSpPr/>
            <p:nvPr/>
          </p:nvSpPr>
          <p:spPr>
            <a:xfrm>
              <a:off x="2185147" y="8011055"/>
              <a:ext cx="2487705" cy="349624"/>
            </a:xfrm>
            <a:prstGeom prst="roundRect">
              <a:avLst/>
            </a:prstGeom>
            <a:solidFill>
              <a:srgbClr val="F98E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7"/>
            </p:cNvPr>
            <p:cNvSpPr txBox="1"/>
            <p:nvPr/>
          </p:nvSpPr>
          <p:spPr>
            <a:xfrm>
              <a:off x="2367471" y="8039455"/>
              <a:ext cx="2130898" cy="307777"/>
            </a:xfrm>
            <a:prstGeom prst="rect">
              <a:avLst/>
            </a:prstGeom>
            <a:noFill/>
          </p:spPr>
          <p:txBody>
            <a:bodyPr wrap="square" rtlCol="0">
              <a:spAutoFit/>
            </a:bodyPr>
            <a:lstStyle/>
            <a:p>
              <a:pPr algn="ctr"/>
              <a:r>
                <a:rPr lang="en-US" sz="1400" dirty="0">
                  <a:solidFill>
                    <a:srgbClr val="EBEBEB"/>
                  </a:solidFill>
                  <a:latin typeface="Calibri" charset="0"/>
                  <a:ea typeface="Calibri" charset="0"/>
                  <a:cs typeface="Calibri" charset="0"/>
                </a:rPr>
                <a:t>RaceJoy Overview Video</a:t>
              </a:r>
            </a:p>
          </p:txBody>
        </p:sp>
      </p:grpSp>
      <p:pic>
        <p:nvPicPr>
          <p:cNvPr id="21" name="Picture 20">
            <a:extLst>
              <a:ext uri="{FF2B5EF4-FFF2-40B4-BE49-F238E27FC236}">
                <a16:creationId xmlns:a16="http://schemas.microsoft.com/office/drawing/2014/main" id="{B3C50ECB-AEB4-904C-8789-1208513543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6350" y="1640971"/>
            <a:ext cx="2031791" cy="3858264"/>
          </a:xfrm>
          <a:prstGeom prst="rect">
            <a:avLst/>
          </a:prstGeom>
        </p:spPr>
      </p:pic>
    </p:spTree>
    <p:extLst>
      <p:ext uri="{BB962C8B-B14F-4D97-AF65-F5344CB8AC3E}">
        <p14:creationId xmlns:p14="http://schemas.microsoft.com/office/powerpoint/2010/main" val="626481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8431306"/>
            <a:ext cx="6858000" cy="712694"/>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7904"/>
            <a:ext cx="6858000" cy="75238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9662" y="175739"/>
            <a:ext cx="6245001" cy="369332"/>
          </a:xfrm>
          <a:prstGeom prst="rect">
            <a:avLst/>
          </a:prstGeom>
          <a:noFill/>
        </p:spPr>
        <p:txBody>
          <a:bodyPr wrap="square" rtlCol="0">
            <a:spAutoFit/>
          </a:bodyPr>
          <a:lstStyle/>
          <a:p>
            <a:r>
              <a:rPr lang="en-US" dirty="0">
                <a:solidFill>
                  <a:schemeClr val="bg1"/>
                </a:solidFill>
                <a:latin typeface="Arial Rounded MT Bold"/>
                <a:cs typeface="Arial Rounded MT Bold"/>
              </a:rPr>
              <a:t>Social Media Posts</a:t>
            </a:r>
          </a:p>
        </p:txBody>
      </p:sp>
      <p:sp>
        <p:nvSpPr>
          <p:cNvPr id="16" name="Rectangle 15"/>
          <p:cNvSpPr/>
          <p:nvPr/>
        </p:nvSpPr>
        <p:spPr>
          <a:xfrm>
            <a:off x="243543" y="1106602"/>
            <a:ext cx="4575526" cy="738664"/>
          </a:xfrm>
          <a:prstGeom prst="rect">
            <a:avLst/>
          </a:prstGeom>
        </p:spPr>
        <p:txBody>
          <a:bodyPr wrap="square">
            <a:spAutoFit/>
          </a:bodyPr>
          <a:lstStyle/>
          <a:p>
            <a:r>
              <a:rPr lang="en-US" sz="1400" dirty="0">
                <a:latin typeface="Calibri" charset="0"/>
                <a:ea typeface="Calibri" charset="0"/>
                <a:cs typeface="Calibri" charset="0"/>
              </a:rPr>
              <a:t>Below are sample social media communications that can be used to help promote the RaceJoy App. Feel free to post whatever works best for your event.</a:t>
            </a:r>
          </a:p>
        </p:txBody>
      </p:sp>
      <p:sp>
        <p:nvSpPr>
          <p:cNvPr id="17" name="Rectangle 16"/>
          <p:cNvSpPr/>
          <p:nvPr/>
        </p:nvSpPr>
        <p:spPr>
          <a:xfrm>
            <a:off x="161375" y="2154763"/>
            <a:ext cx="6390338" cy="3093154"/>
          </a:xfrm>
          <a:prstGeom prst="rect">
            <a:avLst/>
          </a:prstGeom>
        </p:spPr>
        <p:txBody>
          <a:bodyPr wrap="square">
            <a:spAutoFit/>
          </a:bodyPr>
          <a:lstStyle/>
          <a:p>
            <a:r>
              <a:rPr lang="en-US" sz="1300" dirty="0">
                <a:solidFill>
                  <a:srgbClr val="F9932E"/>
                </a:solidFill>
                <a:latin typeface="Calibri Light" charset="0"/>
                <a:ea typeface="Calibri Light" charset="0"/>
                <a:cs typeface="Calibri Light" charset="0"/>
              </a:rPr>
              <a:t>{Announcements}:</a:t>
            </a:r>
          </a:p>
          <a:p>
            <a:r>
              <a:rPr lang="en-US" sz="1300" dirty="0">
                <a:solidFill>
                  <a:schemeClr val="bg1">
                    <a:lumMod val="50000"/>
                  </a:schemeClr>
                </a:solidFill>
                <a:latin typeface="Calibri Light" charset="0"/>
                <a:ea typeface="Calibri Light" charset="0"/>
                <a:cs typeface="Calibri Light" charset="0"/>
              </a:rPr>
              <a:t>Facebook</a:t>
            </a:r>
          </a:p>
          <a:p>
            <a:pPr marL="171450" indent="-171450">
              <a:buFont typeface="Arial"/>
              <a:buChar char="•"/>
            </a:pPr>
            <a:r>
              <a:rPr lang="en-US" sz="1300" dirty="0">
                <a:latin typeface="Calibri Light" charset="0"/>
                <a:ea typeface="Calibri Light" charset="0"/>
                <a:cs typeface="Calibri Light" charset="0"/>
              </a:rPr>
              <a:t>No need to race alone! We are taking  our virtual race to the next level with </a:t>
            </a:r>
            <a:r>
              <a:rPr lang="en-US" sz="1300" dirty="0" err="1">
                <a:latin typeface="Calibri Light" charset="0"/>
                <a:ea typeface="Calibri Light" charset="0"/>
                <a:cs typeface="Calibri Light" charset="0"/>
              </a:rPr>
              <a:t>RaceJoy’s</a:t>
            </a:r>
            <a:r>
              <a:rPr lang="en-US" sz="1300" dirty="0">
                <a:latin typeface="Calibri Light" charset="0"/>
                <a:ea typeface="Calibri Light" charset="0"/>
                <a:cs typeface="Calibri Light" charset="0"/>
              </a:rPr>
              <a:t> interactive, socially safe mobile race day.  Download the </a:t>
            </a:r>
            <a:r>
              <a:rPr lang="en-US" sz="1300" dirty="0" err="1">
                <a:latin typeface="Calibri Light" charset="0"/>
                <a:ea typeface="Calibri Light" charset="0"/>
                <a:cs typeface="Calibri Light" charset="0"/>
              </a:rPr>
              <a:t>RaceJoy</a:t>
            </a:r>
            <a:r>
              <a:rPr lang="en-US" sz="1300" dirty="0">
                <a:latin typeface="Calibri Light" charset="0"/>
                <a:ea typeface="Calibri Light" charset="0"/>
                <a:cs typeface="Calibri Light" charset="0"/>
              </a:rPr>
              <a:t> app and carry your phone as you complete your chosen distance. You’ll receive official race progress alerts and people can track your position – including us, the race organizers! Your friends and family can send you fun audio cheers without concern for social distancing. Plus, if you add in your bib number, your finish time will automatically submit and we will deliver up real-time scored results. Download RaceJoy now to get set up! </a:t>
            </a:r>
            <a:r>
              <a:rPr lang="en-US" sz="1300" dirty="0">
                <a:solidFill>
                  <a:srgbClr val="1B7DCD"/>
                </a:solidFill>
                <a:latin typeface="Calibri Light" charset="0"/>
                <a:ea typeface="Calibri Light" charset="0"/>
                <a:cs typeface="Calibri Light" charset="0"/>
              </a:rPr>
              <a:t>(Link to App Download)</a:t>
            </a:r>
          </a:p>
          <a:p>
            <a:pPr marL="171450" indent="-171450">
              <a:buFont typeface="Arial"/>
              <a:buChar char="•"/>
            </a:pPr>
            <a:endParaRPr lang="en-US" sz="1300" dirty="0">
              <a:solidFill>
                <a:srgbClr val="1B7DCD"/>
              </a:solidFill>
              <a:latin typeface="Calibri Light" charset="0"/>
              <a:ea typeface="Calibri Light" charset="0"/>
              <a:cs typeface="Calibri Light" charset="0"/>
            </a:endParaRPr>
          </a:p>
          <a:p>
            <a:pPr marL="171450" indent="-171450">
              <a:buFont typeface="Arial"/>
              <a:buChar char="•"/>
            </a:pPr>
            <a:endParaRPr lang="en-US" sz="1300" dirty="0">
              <a:solidFill>
                <a:srgbClr val="1B7DCD"/>
              </a:solidFill>
              <a:latin typeface="Calibri Light" charset="0"/>
              <a:ea typeface="Calibri Light" charset="0"/>
              <a:cs typeface="Calibri Light" charset="0"/>
            </a:endParaRPr>
          </a:p>
          <a:p>
            <a:r>
              <a:rPr lang="en-US" sz="1300" dirty="0">
                <a:solidFill>
                  <a:srgbClr val="7F7F7F"/>
                </a:solidFill>
                <a:latin typeface="Calibri Light" charset="0"/>
                <a:ea typeface="Calibri Light" charset="0"/>
                <a:cs typeface="Calibri Light" charset="0"/>
              </a:rPr>
              <a:t>Twitter</a:t>
            </a:r>
          </a:p>
          <a:p>
            <a:pPr marL="171450" indent="-171450">
              <a:buFont typeface="Arial"/>
              <a:buChar char="•"/>
            </a:pPr>
            <a:r>
              <a:rPr lang="en-US" sz="1300" dirty="0">
                <a:latin typeface="Calibri Light" charset="0"/>
                <a:ea typeface="Calibri Light" charset="0"/>
                <a:cs typeface="Calibri Light" charset="0"/>
              </a:rPr>
              <a:t>Don’t race alone! We are taking things to the next level with </a:t>
            </a:r>
            <a:r>
              <a:rPr lang="en-US" sz="1300" dirty="0" err="1">
                <a:latin typeface="Calibri Light" charset="0"/>
                <a:ea typeface="Calibri Light" charset="0"/>
                <a:cs typeface="Calibri Light" charset="0"/>
              </a:rPr>
              <a:t>RaceJoy’s</a:t>
            </a:r>
            <a:r>
              <a:rPr lang="en-US" sz="1300" dirty="0">
                <a:latin typeface="Calibri Light" charset="0"/>
                <a:ea typeface="Calibri Light" charset="0"/>
                <a:cs typeface="Calibri Light" charset="0"/>
              </a:rPr>
              <a:t> interactive, socially safe virtual race experience. Live tracking, remote cheers, progress alerts, virtual results.  All free. Carry phone. Download @</a:t>
            </a:r>
            <a:r>
              <a:rPr lang="en-US" sz="1300" dirty="0" err="1">
                <a:latin typeface="Calibri Light" charset="0"/>
                <a:ea typeface="Calibri Light" charset="0"/>
                <a:cs typeface="Calibri Light" charset="0"/>
              </a:rPr>
              <a:t>RaceJoy</a:t>
            </a:r>
            <a:r>
              <a:rPr lang="en-US" sz="1300" dirty="0">
                <a:latin typeface="Calibri Light" charset="0"/>
                <a:ea typeface="Calibri Light" charset="0"/>
                <a:cs typeface="Calibri Light" charset="0"/>
              </a:rPr>
              <a:t> now. </a:t>
            </a:r>
            <a:endParaRPr lang="en-US" sz="1300" dirty="0">
              <a:solidFill>
                <a:srgbClr val="404040"/>
              </a:solidFill>
              <a:latin typeface="Calibri Light" charset="0"/>
              <a:ea typeface="Calibri Light" charset="0"/>
              <a:cs typeface="Calibri Light" charset="0"/>
            </a:endParaRPr>
          </a:p>
        </p:txBody>
      </p:sp>
      <p:sp>
        <p:nvSpPr>
          <p:cNvPr id="18" name="Rectangle 17"/>
          <p:cNvSpPr/>
          <p:nvPr/>
        </p:nvSpPr>
        <p:spPr>
          <a:xfrm>
            <a:off x="788689" y="7514778"/>
            <a:ext cx="2854510" cy="430887"/>
          </a:xfrm>
          <a:prstGeom prst="rect">
            <a:avLst/>
          </a:prstGeom>
        </p:spPr>
        <p:txBody>
          <a:bodyPr wrap="square">
            <a:spAutoFit/>
          </a:bodyPr>
          <a:lstStyle/>
          <a:p>
            <a:r>
              <a:rPr lang="en-US" sz="1100" dirty="0">
                <a:latin typeface="Calibri Light" charset="0"/>
                <a:ea typeface="Calibri Light" charset="0"/>
                <a:cs typeface="Calibri Light" charset="0"/>
              </a:rPr>
              <a:t>RaceJoy Download link:</a:t>
            </a:r>
          </a:p>
          <a:p>
            <a:r>
              <a:rPr lang="pl-PL" sz="1100" dirty="0">
                <a:latin typeface="Calibri Light" charset="0"/>
                <a:ea typeface="Calibri Light" charset="0"/>
                <a:cs typeface="Calibri Light" charset="0"/>
              </a:rPr>
              <a:t>http://</a:t>
            </a:r>
            <a:r>
              <a:rPr lang="pl-PL" sz="1100" dirty="0" err="1">
                <a:latin typeface="Calibri Light" charset="0"/>
                <a:ea typeface="Calibri Light" charset="0"/>
                <a:cs typeface="Calibri Light" charset="0"/>
              </a:rPr>
              <a:t>www.racejoy.com</a:t>
            </a:r>
            <a:r>
              <a:rPr lang="pl-PL" sz="1100" dirty="0">
                <a:latin typeface="Calibri Light" charset="0"/>
                <a:ea typeface="Calibri Light" charset="0"/>
                <a:cs typeface="Calibri Light" charset="0"/>
              </a:rPr>
              <a:t>/</a:t>
            </a:r>
            <a:r>
              <a:rPr lang="pl-PL" sz="1100" dirty="0" err="1">
                <a:latin typeface="Calibri Light" charset="0"/>
                <a:ea typeface="Calibri Light" charset="0"/>
                <a:cs typeface="Calibri Light" charset="0"/>
              </a:rPr>
              <a:t>download.html</a:t>
            </a:r>
            <a:endParaRPr lang="pl-PL" sz="1100" dirty="0">
              <a:latin typeface="Calibri Light" charset="0"/>
              <a:ea typeface="Calibri Light" charset="0"/>
              <a:cs typeface="Calibri Light" charset="0"/>
            </a:endParaRPr>
          </a:p>
        </p:txBody>
      </p:sp>
      <p:sp>
        <p:nvSpPr>
          <p:cNvPr id="19" name="Rectangle 18"/>
          <p:cNvSpPr/>
          <p:nvPr/>
        </p:nvSpPr>
        <p:spPr>
          <a:xfrm>
            <a:off x="3975640" y="7514778"/>
            <a:ext cx="2654300" cy="430887"/>
          </a:xfrm>
          <a:prstGeom prst="rect">
            <a:avLst/>
          </a:prstGeom>
        </p:spPr>
        <p:txBody>
          <a:bodyPr wrap="square">
            <a:spAutoFit/>
          </a:bodyPr>
          <a:lstStyle/>
          <a:p>
            <a:r>
              <a:rPr lang="en-US" sz="1100" dirty="0">
                <a:solidFill>
                  <a:srgbClr val="F9932E"/>
                </a:solidFill>
                <a:latin typeface="Calibri Light" charset="0"/>
                <a:ea typeface="Calibri Light" charset="0"/>
                <a:cs typeface="Calibri Light" charset="0"/>
              </a:rPr>
              <a:t>Use RaceJoy icon to quickly communicate your event is available in RaceJoy. </a:t>
            </a:r>
          </a:p>
        </p:txBody>
      </p:sp>
      <p:pic>
        <p:nvPicPr>
          <p:cNvPr id="20" name="Picture 19"/>
          <p:cNvPicPr>
            <a:picLocks noChangeAspect="1"/>
          </p:cNvPicPr>
          <p:nvPr/>
        </p:nvPicPr>
        <p:blipFill>
          <a:blip r:embed="rId2"/>
          <a:stretch>
            <a:fillRect/>
          </a:stretch>
        </p:blipFill>
        <p:spPr>
          <a:xfrm>
            <a:off x="3602858" y="7704634"/>
            <a:ext cx="317500" cy="101600"/>
          </a:xfrm>
          <a:prstGeom prst="rect">
            <a:avLst/>
          </a:prstGeom>
        </p:spPr>
      </p:pic>
      <p:pic>
        <p:nvPicPr>
          <p:cNvPr id="30" name="Picture 29"/>
          <p:cNvPicPr>
            <a:picLocks noChangeAspect="1"/>
          </p:cNvPicPr>
          <p:nvPr/>
        </p:nvPicPr>
        <p:blipFill>
          <a:blip r:embed="rId3"/>
          <a:stretch>
            <a:fillRect/>
          </a:stretch>
        </p:blipFill>
        <p:spPr>
          <a:xfrm>
            <a:off x="280117" y="7514778"/>
            <a:ext cx="508572" cy="487381"/>
          </a:xfrm>
          <a:prstGeom prst="rect">
            <a:avLst/>
          </a:prstGeom>
        </p:spPr>
      </p:pic>
      <p:pic>
        <p:nvPicPr>
          <p:cNvPr id="31" name="Picture 30"/>
          <p:cNvPicPr>
            <a:picLocks noChangeAspect="1"/>
          </p:cNvPicPr>
          <p:nvPr/>
        </p:nvPicPr>
        <p:blipFill>
          <a:blip r:embed="rId4"/>
          <a:stretch>
            <a:fillRect/>
          </a:stretch>
        </p:blipFill>
        <p:spPr>
          <a:xfrm>
            <a:off x="5112869" y="1061776"/>
            <a:ext cx="1278965" cy="725899"/>
          </a:xfrm>
          <a:prstGeom prst="rect">
            <a:avLst/>
          </a:prstGeom>
        </p:spPr>
      </p:pic>
      <p:pic>
        <p:nvPicPr>
          <p:cNvPr id="32" name="Picture 31"/>
          <p:cNvPicPr>
            <a:picLocks noChangeAspect="1"/>
          </p:cNvPicPr>
          <p:nvPr/>
        </p:nvPicPr>
        <p:blipFill>
          <a:blip r:embed="rId3"/>
          <a:stretch>
            <a:fillRect/>
          </a:stretch>
        </p:blipFill>
        <p:spPr>
          <a:xfrm>
            <a:off x="5531399" y="1543984"/>
            <a:ext cx="566635" cy="543025"/>
          </a:xfrm>
          <a:prstGeom prst="rect">
            <a:avLst/>
          </a:prstGeom>
        </p:spPr>
      </p:pic>
    </p:spTree>
    <p:extLst>
      <p:ext uri="{BB962C8B-B14F-4D97-AF65-F5344CB8AC3E}">
        <p14:creationId xmlns:p14="http://schemas.microsoft.com/office/powerpoint/2010/main" val="1417840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14F7D"/>
            </a:gs>
            <a:gs pos="0">
              <a:srgbClr val="066EAB"/>
            </a:gs>
            <a:gs pos="100000">
              <a:srgbClr val="1B92D7">
                <a:shade val="100000"/>
                <a:satMod val="115000"/>
              </a:srgbClr>
            </a:gs>
          </a:gsLst>
          <a:path path="circle">
            <a:fillToRect l="100000" t="100000"/>
          </a:path>
        </a:gradFill>
        <a:effectLst/>
      </p:bgPr>
    </p:bg>
    <p:spTree>
      <p:nvGrpSpPr>
        <p:cNvPr id="1" name=""/>
        <p:cNvGrpSpPr/>
        <p:nvPr/>
      </p:nvGrpSpPr>
      <p:grpSpPr>
        <a:xfrm>
          <a:off x="0" y="0"/>
          <a:ext cx="0" cy="0"/>
          <a:chOff x="0" y="0"/>
          <a:chExt cx="0" cy="0"/>
        </a:xfrm>
      </p:grpSpPr>
      <p:sp>
        <p:nvSpPr>
          <p:cNvPr id="3" name="TextBox 2"/>
          <p:cNvSpPr txBox="1"/>
          <p:nvPr/>
        </p:nvSpPr>
        <p:spPr>
          <a:xfrm>
            <a:off x="1116106" y="4061012"/>
            <a:ext cx="184731" cy="369332"/>
          </a:xfrm>
          <a:prstGeom prst="rect">
            <a:avLst/>
          </a:prstGeom>
          <a:noFill/>
        </p:spPr>
        <p:txBody>
          <a:bodyPr wrap="none" rtlCol="0">
            <a:spAutoFit/>
          </a:bodyPr>
          <a:lstStyle/>
          <a:p>
            <a:endParaRPr lang="en-US" dirty="0">
              <a:solidFill>
                <a:schemeClr val="bg1"/>
              </a:solidFill>
              <a:latin typeface="Helvetica Neue Light" charset="0"/>
              <a:ea typeface="Helvetica Neue Light" charset="0"/>
              <a:cs typeface="Helvetica Neue Light" charset="0"/>
            </a:endParaRPr>
          </a:p>
        </p:txBody>
      </p:sp>
      <p:sp>
        <p:nvSpPr>
          <p:cNvPr id="7" name="Rectangle 6"/>
          <p:cNvSpPr/>
          <p:nvPr/>
        </p:nvSpPr>
        <p:spPr>
          <a:xfrm>
            <a:off x="2346816" y="3416812"/>
            <a:ext cx="2173817" cy="400110"/>
          </a:xfrm>
          <a:prstGeom prst="rect">
            <a:avLst/>
          </a:prstGeom>
        </p:spPr>
        <p:txBody>
          <a:bodyPr wrap="none">
            <a:spAutoFit/>
          </a:bodyPr>
          <a:lstStyle/>
          <a:p>
            <a:pPr algn="dist"/>
            <a:r>
              <a:rPr lang="pl-PL" sz="2000" dirty="0" err="1">
                <a:solidFill>
                  <a:schemeClr val="bg1"/>
                </a:solidFill>
                <a:latin typeface="Helvetica Neue Light" charset="0"/>
                <a:ea typeface="Helvetica Neue Light" charset="0"/>
                <a:cs typeface="Helvetica Neue Light" charset="0"/>
              </a:rPr>
              <a:t>www.racejoy.com</a:t>
            </a:r>
            <a:endParaRPr lang="pl-PL" sz="2000" dirty="0">
              <a:solidFill>
                <a:schemeClr val="bg1"/>
              </a:solidFill>
              <a:latin typeface="Helvetica Neue Light" charset="0"/>
              <a:ea typeface="Helvetica Neue Light" charset="0"/>
              <a:cs typeface="Helvetica Neue Light" charset="0"/>
            </a:endParaRPr>
          </a:p>
        </p:txBody>
      </p:sp>
      <p:pic>
        <p:nvPicPr>
          <p:cNvPr id="10" name="Picture 9"/>
          <p:cNvPicPr>
            <a:picLocks noChangeAspect="1"/>
          </p:cNvPicPr>
          <p:nvPr/>
        </p:nvPicPr>
        <p:blipFill>
          <a:blip r:embed="rId3"/>
          <a:stretch>
            <a:fillRect/>
          </a:stretch>
        </p:blipFill>
        <p:spPr>
          <a:xfrm>
            <a:off x="4001958" y="8213621"/>
            <a:ext cx="407000" cy="407000"/>
          </a:xfrm>
          <a:prstGeom prst="rect">
            <a:avLst/>
          </a:prstGeom>
        </p:spPr>
      </p:pic>
      <p:pic>
        <p:nvPicPr>
          <p:cNvPr id="11" name="Picture 10"/>
          <p:cNvPicPr>
            <a:picLocks noChangeAspect="1"/>
          </p:cNvPicPr>
          <p:nvPr/>
        </p:nvPicPr>
        <p:blipFill>
          <a:blip r:embed="rId4"/>
          <a:stretch>
            <a:fillRect/>
          </a:stretch>
        </p:blipFill>
        <p:spPr>
          <a:xfrm>
            <a:off x="3467401" y="8185013"/>
            <a:ext cx="470084" cy="470084"/>
          </a:xfrm>
          <a:prstGeom prst="rect">
            <a:avLst/>
          </a:prstGeom>
        </p:spPr>
      </p:pic>
      <p:pic>
        <p:nvPicPr>
          <p:cNvPr id="12" name="Picture 11"/>
          <p:cNvPicPr>
            <a:picLocks noChangeAspect="1"/>
          </p:cNvPicPr>
          <p:nvPr/>
        </p:nvPicPr>
        <p:blipFill>
          <a:blip r:embed="rId5"/>
          <a:stretch>
            <a:fillRect/>
          </a:stretch>
        </p:blipFill>
        <p:spPr>
          <a:xfrm>
            <a:off x="2980181" y="8190531"/>
            <a:ext cx="442191" cy="452720"/>
          </a:xfrm>
          <a:prstGeom prst="rect">
            <a:avLst/>
          </a:prstGeom>
        </p:spPr>
      </p:pic>
      <p:pic>
        <p:nvPicPr>
          <p:cNvPr id="13" name="Picture 12" descr="RaceJoy_RSU_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9675" y="8213621"/>
            <a:ext cx="441476" cy="441476"/>
          </a:xfrm>
          <a:prstGeom prst="rect">
            <a:avLst/>
          </a:prstGeom>
        </p:spPr>
      </p:pic>
    </p:spTree>
    <p:extLst>
      <p:ext uri="{BB962C8B-B14F-4D97-AF65-F5344CB8AC3E}">
        <p14:creationId xmlns:p14="http://schemas.microsoft.com/office/powerpoint/2010/main" val="211635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863600"/>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89663" y="209606"/>
            <a:ext cx="6245001" cy="369332"/>
          </a:xfrm>
          <a:prstGeom prst="rect">
            <a:avLst/>
          </a:prstGeom>
          <a:noFill/>
        </p:spPr>
        <p:txBody>
          <a:bodyPr wrap="square" rtlCol="0">
            <a:spAutoFit/>
          </a:bodyPr>
          <a:lstStyle/>
          <a:p>
            <a:r>
              <a:rPr lang="en-US" dirty="0">
                <a:solidFill>
                  <a:schemeClr val="bg1"/>
                </a:solidFill>
                <a:latin typeface="Arial Rounded MT Bold"/>
                <a:cs typeface="Arial Rounded MT Bold"/>
              </a:rPr>
              <a:t>RaceJoy Graphics, Links and Colors</a:t>
            </a:r>
          </a:p>
        </p:txBody>
      </p:sp>
      <p:pic>
        <p:nvPicPr>
          <p:cNvPr id="25" name="Picture 24" descr="RaceJoy_RSU_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642" y="2695865"/>
            <a:ext cx="997994" cy="997994"/>
          </a:xfrm>
          <a:prstGeom prst="rect">
            <a:avLst/>
          </a:prstGeom>
        </p:spPr>
      </p:pic>
      <p:sp>
        <p:nvSpPr>
          <p:cNvPr id="26" name="Rectangle 25"/>
          <p:cNvSpPr/>
          <p:nvPr/>
        </p:nvSpPr>
        <p:spPr>
          <a:xfrm>
            <a:off x="203200" y="3960961"/>
            <a:ext cx="3429000" cy="4647426"/>
          </a:xfrm>
          <a:prstGeom prst="rect">
            <a:avLst/>
          </a:prstGeom>
        </p:spPr>
        <p:txBody>
          <a:bodyPr>
            <a:spAutoFit/>
          </a:bodyPr>
          <a:lstStyle/>
          <a:p>
            <a:r>
              <a:rPr lang="en-US" sz="1200" b="1" dirty="0">
                <a:latin typeface="Calibri Light" charset="0"/>
                <a:ea typeface="Calibri Light" charset="0"/>
                <a:cs typeface="Calibri Light" charset="0"/>
              </a:rPr>
              <a:t>RaceJoy Website: </a:t>
            </a:r>
          </a:p>
          <a:p>
            <a:r>
              <a:rPr lang="en-US" sz="1200" dirty="0">
                <a:latin typeface="Calibri Light" charset="0"/>
                <a:ea typeface="Calibri Light" charset="0"/>
                <a:cs typeface="Calibri Light" charset="0"/>
                <a:hlinkClick r:id="rId3"/>
              </a:rPr>
              <a:t>www.racejoy.net</a:t>
            </a:r>
            <a:endParaRPr lang="pl-PL" sz="1200" dirty="0">
              <a:latin typeface="Calibri Light" charset="0"/>
              <a:ea typeface="Calibri Light" charset="0"/>
              <a:cs typeface="Calibri Light" charset="0"/>
            </a:endParaRPr>
          </a:p>
          <a:p>
            <a:endParaRPr lang="en-US" sz="1200" b="1" dirty="0">
              <a:latin typeface="Calibri Light" charset="0"/>
              <a:ea typeface="Calibri Light" charset="0"/>
              <a:cs typeface="Calibri Light" charset="0"/>
            </a:endParaRPr>
          </a:p>
          <a:p>
            <a:r>
              <a:rPr lang="en-US" sz="1200" b="1" dirty="0">
                <a:latin typeface="Calibri Light" charset="0"/>
                <a:ea typeface="Calibri Light" charset="0"/>
                <a:cs typeface="Calibri Light" charset="0"/>
              </a:rPr>
              <a:t>RaceJoy Facebook:</a:t>
            </a:r>
          </a:p>
          <a:p>
            <a:r>
              <a:rPr lang="en-US" sz="1200" dirty="0">
                <a:latin typeface="Calibri Light" charset="0"/>
                <a:ea typeface="Calibri Light" charset="0"/>
                <a:cs typeface="Calibri Light" charset="0"/>
                <a:hlinkClick r:id="rId4"/>
              </a:rPr>
              <a:t>https://www.facebook.com/RaceJoy</a:t>
            </a:r>
            <a:endParaRPr lang="en-US" sz="1200" dirty="0">
              <a:latin typeface="Calibri Light" charset="0"/>
              <a:ea typeface="Calibri Light" charset="0"/>
              <a:cs typeface="Calibri Light" charset="0"/>
            </a:endParaRPr>
          </a:p>
          <a:p>
            <a:endParaRPr lang="en-US" sz="1200" dirty="0">
              <a:latin typeface="Calibri Light" charset="0"/>
              <a:ea typeface="Calibri Light" charset="0"/>
              <a:cs typeface="Calibri Light" charset="0"/>
            </a:endParaRPr>
          </a:p>
          <a:p>
            <a:r>
              <a:rPr lang="en-US" sz="1200" b="1" dirty="0">
                <a:latin typeface="Calibri Light" charset="0"/>
                <a:ea typeface="Calibri Light" charset="0"/>
                <a:cs typeface="Calibri Light" charset="0"/>
              </a:rPr>
              <a:t>RaceJoy Twitter:</a:t>
            </a:r>
          </a:p>
          <a:p>
            <a:r>
              <a:rPr lang="en-US" sz="1200" dirty="0">
                <a:latin typeface="Calibri Light" charset="0"/>
                <a:ea typeface="Calibri Light" charset="0"/>
                <a:cs typeface="Calibri Light" charset="0"/>
                <a:hlinkClick r:id="rId5"/>
              </a:rPr>
              <a:t>https://twitter.com/RaceJoy</a:t>
            </a:r>
            <a:endParaRPr lang="en-US" sz="1200" dirty="0">
              <a:latin typeface="Calibri Light" charset="0"/>
              <a:ea typeface="Calibri Light" charset="0"/>
              <a:cs typeface="Calibri Light" charset="0"/>
            </a:endParaRPr>
          </a:p>
          <a:p>
            <a:endParaRPr lang="en-US" sz="1200" dirty="0">
              <a:latin typeface="Calibri Light" charset="0"/>
              <a:ea typeface="Calibri Light" charset="0"/>
              <a:cs typeface="Calibri Light" charset="0"/>
            </a:endParaRPr>
          </a:p>
          <a:p>
            <a:r>
              <a:rPr lang="en-US" sz="1200" b="1" dirty="0">
                <a:latin typeface="Calibri Light" charset="0"/>
                <a:ea typeface="Calibri Light" charset="0"/>
                <a:cs typeface="Calibri Light" charset="0"/>
              </a:rPr>
              <a:t>RaceJoy Tutorial Overview:</a:t>
            </a:r>
          </a:p>
          <a:p>
            <a:r>
              <a:rPr lang="en-US" sz="1200" dirty="0">
                <a:latin typeface="Calibri Light" charset="0"/>
                <a:ea typeface="Calibri Light" charset="0"/>
                <a:cs typeface="Calibri Light" charset="0"/>
                <a:hlinkClick r:id="rId6"/>
              </a:rPr>
              <a:t>http://www.racejoy.com/tour.html</a:t>
            </a:r>
            <a:endParaRPr lang="en-US" sz="1200" dirty="0">
              <a:latin typeface="Calibri Light" charset="0"/>
              <a:ea typeface="Calibri Light" charset="0"/>
              <a:cs typeface="Calibri Light" charset="0"/>
            </a:endParaRPr>
          </a:p>
          <a:p>
            <a:r>
              <a:rPr lang="en-US" sz="1200" dirty="0">
                <a:solidFill>
                  <a:srgbClr val="1B7DCD"/>
                </a:solidFill>
                <a:latin typeface="Calibri Light" charset="0"/>
                <a:ea typeface="Calibri Light" charset="0"/>
                <a:cs typeface="Calibri Light" charset="0"/>
              </a:rPr>
              <a:t>	</a:t>
            </a:r>
            <a:endParaRPr lang="en-US" sz="1200" dirty="0">
              <a:latin typeface="Calibri Light" charset="0"/>
              <a:ea typeface="Calibri Light" charset="0"/>
              <a:cs typeface="Calibri Light" charset="0"/>
            </a:endParaRPr>
          </a:p>
          <a:p>
            <a:endParaRPr lang="en-US" sz="1200" b="1" dirty="0">
              <a:latin typeface="Calibri Light" charset="0"/>
              <a:ea typeface="Calibri Light" charset="0"/>
              <a:cs typeface="Calibri Light" charset="0"/>
            </a:endParaRPr>
          </a:p>
          <a:p>
            <a:r>
              <a:rPr lang="en-US" sz="1200" b="1" dirty="0">
                <a:latin typeface="Calibri Light" charset="0"/>
                <a:ea typeface="Calibri Light" charset="0"/>
                <a:cs typeface="Calibri Light" charset="0"/>
              </a:rPr>
              <a:t>Links to App:</a:t>
            </a:r>
          </a:p>
          <a:p>
            <a:endParaRPr lang="en-US" sz="1200" dirty="0">
              <a:latin typeface="Calibri Light" charset="0"/>
              <a:ea typeface="Calibri Light" charset="0"/>
              <a:cs typeface="Calibri Light" charset="0"/>
            </a:endParaRPr>
          </a:p>
          <a:p>
            <a:r>
              <a:rPr lang="en-US" sz="1200" b="1" dirty="0">
                <a:solidFill>
                  <a:schemeClr val="bg1">
                    <a:lumMod val="65000"/>
                  </a:schemeClr>
                </a:solidFill>
                <a:latin typeface="Calibri Light" charset="0"/>
                <a:ea typeface="Calibri Light" charset="0"/>
                <a:cs typeface="Calibri Light" charset="0"/>
              </a:rPr>
              <a:t>General Download</a:t>
            </a:r>
          </a:p>
          <a:p>
            <a:r>
              <a:rPr lang="en-US" sz="1200" dirty="0">
                <a:latin typeface="Calibri Light" charset="0"/>
                <a:ea typeface="Calibri Light" charset="0"/>
                <a:cs typeface="Calibri Light" charset="0"/>
                <a:hlinkClick r:id="rId7"/>
              </a:rPr>
              <a:t>r</a:t>
            </a:r>
            <a:r>
              <a:rPr lang="pl-PL" sz="1200" dirty="0" err="1">
                <a:latin typeface="Calibri Light" charset="0"/>
                <a:ea typeface="Calibri Light" charset="0"/>
                <a:cs typeface="Calibri Light" charset="0"/>
                <a:hlinkClick r:id="rId7"/>
              </a:rPr>
              <a:t>acejoy.net</a:t>
            </a:r>
            <a:r>
              <a:rPr lang="pl-PL" sz="1200" dirty="0">
                <a:latin typeface="Calibri Light" charset="0"/>
                <a:ea typeface="Calibri Light" charset="0"/>
                <a:cs typeface="Calibri Light" charset="0"/>
                <a:hlinkClick r:id="rId7"/>
              </a:rPr>
              <a:t>/</a:t>
            </a:r>
            <a:r>
              <a:rPr lang="pl-PL" sz="1200" dirty="0" err="1">
                <a:latin typeface="Calibri Light" charset="0"/>
                <a:ea typeface="Calibri Light" charset="0"/>
                <a:cs typeface="Calibri Light" charset="0"/>
                <a:hlinkClick r:id="rId7"/>
              </a:rPr>
              <a:t>download</a:t>
            </a:r>
            <a:endParaRPr lang="pl-PL" sz="1200" dirty="0">
              <a:latin typeface="Calibri Light" charset="0"/>
              <a:ea typeface="Calibri Light" charset="0"/>
              <a:cs typeface="Calibri Light" charset="0"/>
            </a:endParaRPr>
          </a:p>
          <a:p>
            <a:endParaRPr lang="en-US" sz="1200" dirty="0">
              <a:latin typeface="Calibri Light" charset="0"/>
              <a:ea typeface="Calibri Light" charset="0"/>
              <a:cs typeface="Calibri Light" charset="0"/>
            </a:endParaRPr>
          </a:p>
          <a:p>
            <a:r>
              <a:rPr lang="fr-FR" sz="1200" b="1" dirty="0">
                <a:solidFill>
                  <a:srgbClr val="A6A6A6"/>
                </a:solidFill>
                <a:latin typeface="Calibri Light" charset="0"/>
                <a:ea typeface="Calibri Light" charset="0"/>
                <a:cs typeface="Calibri Light" charset="0"/>
              </a:rPr>
              <a:t>Apple iTunes:</a:t>
            </a:r>
          </a:p>
          <a:p>
            <a:r>
              <a:rPr lang="en-US" sz="1000" dirty="0">
                <a:latin typeface="Calibri Light" charset="0"/>
                <a:ea typeface="Calibri Light" charset="0"/>
                <a:cs typeface="Calibri Light" charset="0"/>
              </a:rPr>
              <a:t>(Condensed URL)</a:t>
            </a:r>
          </a:p>
          <a:p>
            <a:r>
              <a:rPr lang="hu-HU" sz="1200" dirty="0">
                <a:latin typeface="Calibri Light" charset="0"/>
                <a:ea typeface="Calibri Light" charset="0"/>
                <a:cs typeface="Calibri Light" charset="0"/>
                <a:hlinkClick r:id="rId8"/>
              </a:rPr>
              <a:t>http://tinyurl.com/me5eftn8</a:t>
            </a:r>
            <a:endParaRPr lang="hu-HU" sz="1200" dirty="0">
              <a:latin typeface="Calibri Light" charset="0"/>
              <a:ea typeface="Calibri Light" charset="0"/>
              <a:cs typeface="Calibri Light" charset="0"/>
            </a:endParaRPr>
          </a:p>
          <a:p>
            <a:endParaRPr lang="en-US" sz="1200" dirty="0">
              <a:latin typeface="Calibri Light" charset="0"/>
              <a:ea typeface="Calibri Light" charset="0"/>
              <a:cs typeface="Calibri Light" charset="0"/>
            </a:endParaRPr>
          </a:p>
          <a:p>
            <a:r>
              <a:rPr lang="da-DK" sz="1200" b="1" dirty="0">
                <a:solidFill>
                  <a:srgbClr val="A6A6A6"/>
                </a:solidFill>
                <a:latin typeface="Calibri Light" charset="0"/>
                <a:ea typeface="Calibri Light" charset="0"/>
                <a:cs typeface="Calibri Light" charset="0"/>
              </a:rPr>
              <a:t>Google Play</a:t>
            </a:r>
          </a:p>
          <a:p>
            <a:r>
              <a:rPr lang="en-US" sz="1000" dirty="0">
                <a:latin typeface="Calibri Light" charset="0"/>
                <a:ea typeface="Calibri Light" charset="0"/>
                <a:cs typeface="Calibri Light" charset="0"/>
              </a:rPr>
              <a:t>(Condensed URL)</a:t>
            </a:r>
          </a:p>
          <a:p>
            <a:r>
              <a:rPr lang="hu-HU" sz="1200" dirty="0">
                <a:latin typeface="Calibri Light" charset="0"/>
                <a:ea typeface="Calibri Light" charset="0"/>
                <a:cs typeface="Calibri Light" charset="0"/>
                <a:hlinkClick r:id="rId9"/>
              </a:rPr>
              <a:t>http://tinyurl.com/oyv43h4</a:t>
            </a:r>
            <a:endParaRPr lang="hu-HU" sz="1200" dirty="0">
              <a:latin typeface="Calibri Light" charset="0"/>
              <a:ea typeface="Calibri Light" charset="0"/>
              <a:cs typeface="Calibri Light" charset="0"/>
            </a:endParaRPr>
          </a:p>
        </p:txBody>
      </p:sp>
      <p:pic>
        <p:nvPicPr>
          <p:cNvPr id="29" name="Picture 28"/>
          <p:cNvPicPr>
            <a:picLocks noChangeAspect="1"/>
          </p:cNvPicPr>
          <p:nvPr/>
        </p:nvPicPr>
        <p:blipFill>
          <a:blip r:embed="rId10"/>
          <a:stretch>
            <a:fillRect/>
          </a:stretch>
        </p:blipFill>
        <p:spPr>
          <a:xfrm>
            <a:off x="3741176" y="4474634"/>
            <a:ext cx="2514600" cy="2616200"/>
          </a:xfrm>
          <a:prstGeom prst="rect">
            <a:avLst/>
          </a:prstGeom>
        </p:spPr>
      </p:pic>
      <p:sp>
        <p:nvSpPr>
          <p:cNvPr id="30" name="Rectangle 29"/>
          <p:cNvSpPr/>
          <p:nvPr/>
        </p:nvSpPr>
        <p:spPr>
          <a:xfrm>
            <a:off x="3929946" y="4964836"/>
            <a:ext cx="1799167" cy="2031325"/>
          </a:xfrm>
          <a:prstGeom prst="rect">
            <a:avLst/>
          </a:prstGeom>
        </p:spPr>
        <p:txBody>
          <a:bodyPr wrap="square">
            <a:spAutoFit/>
          </a:bodyPr>
          <a:lstStyle/>
          <a:p>
            <a:r>
              <a:rPr lang="en-US" sz="1400" dirty="0">
                <a:latin typeface="Calibri" charset="0"/>
                <a:ea typeface="Calibri" charset="0"/>
                <a:cs typeface="Calibri" charset="0"/>
              </a:rPr>
              <a:t>Orange: F98E2E</a:t>
            </a:r>
          </a:p>
          <a:p>
            <a:r>
              <a:rPr lang="en-US" sz="1400" dirty="0">
                <a:latin typeface="Calibri Light" charset="0"/>
                <a:ea typeface="Calibri Light" charset="0"/>
                <a:cs typeface="Calibri Light" charset="0"/>
              </a:rPr>
              <a:t>R: 249</a:t>
            </a:r>
          </a:p>
          <a:p>
            <a:r>
              <a:rPr lang="en-US" sz="1400" dirty="0">
                <a:latin typeface="Calibri Light" charset="0"/>
                <a:ea typeface="Calibri Light" charset="0"/>
                <a:cs typeface="Calibri Light" charset="0"/>
              </a:rPr>
              <a:t>G: 142</a:t>
            </a:r>
          </a:p>
          <a:p>
            <a:r>
              <a:rPr lang="en-US" sz="1400" dirty="0">
                <a:latin typeface="Calibri Light" charset="0"/>
                <a:ea typeface="Calibri Light" charset="0"/>
                <a:cs typeface="Calibri Light" charset="0"/>
              </a:rPr>
              <a:t>B: 46</a:t>
            </a:r>
          </a:p>
          <a:p>
            <a:endParaRPr lang="en-US" sz="1400" dirty="0">
              <a:latin typeface="Calibri Light" charset="0"/>
              <a:ea typeface="Calibri Light" charset="0"/>
              <a:cs typeface="Calibri Light" charset="0"/>
            </a:endParaRPr>
          </a:p>
          <a:p>
            <a:r>
              <a:rPr lang="fi-FI" sz="1400" dirty="0" err="1">
                <a:latin typeface="Calibri" charset="0"/>
                <a:ea typeface="Calibri" charset="0"/>
                <a:cs typeface="Calibri" charset="0"/>
              </a:rPr>
              <a:t>Blue</a:t>
            </a:r>
            <a:r>
              <a:rPr lang="fi-FI" sz="1400" dirty="0">
                <a:latin typeface="Calibri" charset="0"/>
                <a:ea typeface="Calibri" charset="0"/>
                <a:cs typeface="Calibri" charset="0"/>
              </a:rPr>
              <a:t>: 1B7DCD</a:t>
            </a:r>
          </a:p>
          <a:p>
            <a:r>
              <a:rPr lang="en-US" sz="1400" dirty="0">
                <a:latin typeface="Calibri Light" charset="0"/>
                <a:ea typeface="Calibri Light" charset="0"/>
                <a:cs typeface="Calibri Light" charset="0"/>
              </a:rPr>
              <a:t>R: 27</a:t>
            </a:r>
          </a:p>
          <a:p>
            <a:r>
              <a:rPr lang="en-US" sz="1400" dirty="0">
                <a:latin typeface="Calibri Light" charset="0"/>
                <a:ea typeface="Calibri Light" charset="0"/>
                <a:cs typeface="Calibri Light" charset="0"/>
              </a:rPr>
              <a:t>G: 125</a:t>
            </a:r>
          </a:p>
          <a:p>
            <a:r>
              <a:rPr lang="en-US" sz="1400" dirty="0">
                <a:latin typeface="Calibri Light" charset="0"/>
                <a:ea typeface="Calibri Light" charset="0"/>
                <a:cs typeface="Calibri Light" charset="0"/>
              </a:rPr>
              <a:t>B: 205</a:t>
            </a:r>
          </a:p>
        </p:txBody>
      </p:sp>
      <p:sp>
        <p:nvSpPr>
          <p:cNvPr id="31" name="Rectangle 30"/>
          <p:cNvSpPr/>
          <p:nvPr/>
        </p:nvSpPr>
        <p:spPr>
          <a:xfrm>
            <a:off x="4124479" y="4525111"/>
            <a:ext cx="1747995" cy="338554"/>
          </a:xfrm>
          <a:prstGeom prst="rect">
            <a:avLst/>
          </a:prstGeom>
        </p:spPr>
        <p:txBody>
          <a:bodyPr wrap="none">
            <a:spAutoFit/>
          </a:bodyPr>
          <a:lstStyle/>
          <a:p>
            <a:r>
              <a:rPr lang="fr-FR" sz="1600" dirty="0">
                <a:solidFill>
                  <a:srgbClr val="1B7DCD"/>
                </a:solidFill>
                <a:latin typeface="Arial Rounded MT Bold"/>
                <a:cs typeface="Arial Rounded MT Bold"/>
              </a:rPr>
              <a:t>RaceJoy Colors</a:t>
            </a:r>
          </a:p>
        </p:txBody>
      </p:sp>
      <p:sp>
        <p:nvSpPr>
          <p:cNvPr id="32" name="Rectangle 31"/>
          <p:cNvSpPr/>
          <p:nvPr/>
        </p:nvSpPr>
        <p:spPr>
          <a:xfrm>
            <a:off x="3321737" y="7913206"/>
            <a:ext cx="3429000" cy="461665"/>
          </a:xfrm>
          <a:prstGeom prst="rect">
            <a:avLst/>
          </a:prstGeom>
        </p:spPr>
        <p:txBody>
          <a:bodyPr>
            <a:spAutoFit/>
          </a:bodyPr>
          <a:lstStyle/>
          <a:p>
            <a:pPr algn="ctr"/>
            <a:r>
              <a:rPr lang="en-US" sz="1200" dirty="0">
                <a:latin typeface="Calibri Light" charset="0"/>
                <a:ea typeface="Calibri Light" charset="0"/>
                <a:cs typeface="Calibri Light" charset="0"/>
              </a:rPr>
              <a:t>Available in the Apple App Store and Google Play for Android Devices.</a:t>
            </a: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724" y="1221963"/>
            <a:ext cx="973830" cy="973830"/>
          </a:xfrm>
          <a:prstGeom prst="rect">
            <a:avLst/>
          </a:prstGeom>
        </p:spPr>
      </p:pic>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8211" y="1372804"/>
            <a:ext cx="3429604" cy="787461"/>
          </a:xfrm>
          <a:prstGeom prst="rect">
            <a:avLst/>
          </a:prstGeom>
        </p:spPr>
      </p:pic>
      <p:pic>
        <p:nvPicPr>
          <p:cNvPr id="35" name="Picture 34"/>
          <p:cNvPicPr>
            <a:picLocks noChangeAspect="1"/>
          </p:cNvPicPr>
          <p:nvPr/>
        </p:nvPicPr>
        <p:blipFill>
          <a:blip r:embed="rId13"/>
          <a:stretch>
            <a:fillRect/>
          </a:stretch>
        </p:blipFill>
        <p:spPr>
          <a:xfrm>
            <a:off x="4470400" y="7379806"/>
            <a:ext cx="520147" cy="520147"/>
          </a:xfrm>
          <a:prstGeom prst="rect">
            <a:avLst/>
          </a:prstGeom>
        </p:spPr>
      </p:pic>
      <p:pic>
        <p:nvPicPr>
          <p:cNvPr id="36" name="Picture 35"/>
          <p:cNvPicPr>
            <a:picLocks noChangeAspect="1"/>
          </p:cNvPicPr>
          <p:nvPr/>
        </p:nvPicPr>
        <p:blipFill>
          <a:blip r:embed="rId14"/>
          <a:stretch>
            <a:fillRect/>
          </a:stretch>
        </p:blipFill>
        <p:spPr>
          <a:xfrm>
            <a:off x="5029200" y="7380542"/>
            <a:ext cx="530870" cy="521389"/>
          </a:xfrm>
          <a:prstGeom prst="rect">
            <a:avLst/>
          </a:prstGeom>
        </p:spPr>
      </p:pic>
      <p:pic>
        <p:nvPicPr>
          <p:cNvPr id="37" name="Picture 36" descr="RaceJoy_RunSignUp_Download_RGB.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80836" y="2637917"/>
            <a:ext cx="3077278" cy="1005141"/>
          </a:xfrm>
          <a:prstGeom prst="rect">
            <a:avLst/>
          </a:prstGeom>
        </p:spPr>
      </p:pic>
      <p:sp>
        <p:nvSpPr>
          <p:cNvPr id="39" name="Rectangle 38"/>
          <p:cNvSpPr/>
          <p:nvPr/>
        </p:nvSpPr>
        <p:spPr>
          <a:xfrm>
            <a:off x="0" y="8601521"/>
            <a:ext cx="6858000" cy="563572"/>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115511" y="4487887"/>
            <a:ext cx="0" cy="3425319"/>
          </a:xfrm>
          <a:prstGeom prst="line">
            <a:avLst/>
          </a:prstGeom>
          <a:ln w="3175">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92100" y="6218847"/>
            <a:ext cx="2658311" cy="0"/>
          </a:xfrm>
          <a:prstGeom prst="line">
            <a:avLst/>
          </a:prstGeom>
          <a:ln w="3175">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346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7110704"/>
            <a:ext cx="6858000" cy="1463040"/>
          </a:xfrm>
          <a:prstGeom prst="rect">
            <a:avLst/>
          </a:prstGeom>
          <a:solidFill>
            <a:srgbClr val="1B7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89663" y="331526"/>
            <a:ext cx="6245001" cy="369332"/>
          </a:xfrm>
          <a:prstGeom prst="rect">
            <a:avLst/>
          </a:prstGeom>
          <a:noFill/>
        </p:spPr>
        <p:txBody>
          <a:bodyPr wrap="square" rtlCol="0">
            <a:spAutoFit/>
          </a:bodyPr>
          <a:lstStyle/>
          <a:p>
            <a:r>
              <a:rPr lang="en-US" dirty="0">
                <a:solidFill>
                  <a:srgbClr val="1B7DCD"/>
                </a:solidFill>
                <a:latin typeface="Arial Rounded MT Bold"/>
                <a:cs typeface="Arial Rounded MT Bold"/>
              </a:rPr>
              <a:t>Alternative RaceJoy Logos and Icons</a:t>
            </a:r>
          </a:p>
        </p:txBody>
      </p:sp>
      <p:sp>
        <p:nvSpPr>
          <p:cNvPr id="39" name="Rectangle 38"/>
          <p:cNvSpPr/>
          <p:nvPr/>
        </p:nvSpPr>
        <p:spPr>
          <a:xfrm>
            <a:off x="0" y="1286527"/>
            <a:ext cx="6858000" cy="55347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9663" y="731338"/>
            <a:ext cx="6116867" cy="307777"/>
          </a:xfrm>
          <a:prstGeom prst="rect">
            <a:avLst/>
          </a:prstGeom>
        </p:spPr>
        <p:txBody>
          <a:bodyPr wrap="none">
            <a:spAutoFit/>
          </a:bodyPr>
          <a:lstStyle/>
          <a:p>
            <a:r>
              <a:rPr lang="en-US" sz="1400" i="1" dirty="0">
                <a:solidFill>
                  <a:srgbClr val="1B7DCD"/>
                </a:solidFill>
                <a:latin typeface="Calibri Light" charset="0"/>
                <a:ea typeface="Calibri Light" charset="0"/>
                <a:cs typeface="Calibri Light" charset="0"/>
              </a:rPr>
              <a:t>Recommended for dark backgrounds or when logo colors blend with your creative.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350" y="1710563"/>
            <a:ext cx="3289300" cy="7552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350" y="2852539"/>
            <a:ext cx="3289300" cy="7552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549" y="7479451"/>
            <a:ext cx="3289300" cy="75524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350" y="3994515"/>
            <a:ext cx="3289300" cy="75524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472" y="5222038"/>
            <a:ext cx="1190927" cy="1195087"/>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14F7D"/>
            </a:gs>
            <a:gs pos="0">
              <a:srgbClr val="066EAB"/>
            </a:gs>
            <a:gs pos="100000">
              <a:srgbClr val="1B92D7">
                <a:shade val="100000"/>
                <a:satMod val="115000"/>
              </a:srgbClr>
            </a:gs>
          </a:gsLst>
          <a:path path="circle">
            <a:fillToRect l="100000" t="100000"/>
          </a:path>
        </a:gradFill>
        <a:effectLst/>
      </p:bgPr>
    </p:bg>
    <p:spTree>
      <p:nvGrpSpPr>
        <p:cNvPr id="1" name=""/>
        <p:cNvGrpSpPr/>
        <p:nvPr/>
      </p:nvGrpSpPr>
      <p:grpSpPr>
        <a:xfrm>
          <a:off x="0" y="0"/>
          <a:ext cx="0" cy="0"/>
          <a:chOff x="0" y="0"/>
          <a:chExt cx="0" cy="0"/>
        </a:xfrm>
      </p:grpSpPr>
      <p:sp>
        <p:nvSpPr>
          <p:cNvPr id="7" name="Rectangle 6"/>
          <p:cNvSpPr/>
          <p:nvPr/>
        </p:nvSpPr>
        <p:spPr>
          <a:xfrm>
            <a:off x="221790" y="1187291"/>
            <a:ext cx="6509258" cy="7509748"/>
          </a:xfrm>
          <a:prstGeom prst="rect">
            <a:avLst/>
          </a:prstGeom>
        </p:spPr>
        <p:txBody>
          <a:bodyPr wrap="square">
            <a:spAutoFit/>
          </a:bodyPr>
          <a:lstStyle/>
          <a:p>
            <a:r>
              <a:rPr lang="en-US" sz="1400" dirty="0">
                <a:solidFill>
                  <a:schemeClr val="bg1"/>
                </a:solidFill>
                <a:latin typeface="Calibri Light" charset="0"/>
                <a:ea typeface="Calibri Light" charset="0"/>
                <a:cs typeface="Calibri Light" charset="0"/>
              </a:rPr>
              <a:t>The sooner you begin letting people know about RaceJoy the more people will begin to use the app and spread the word to their friends and family. All of which helps to promote the race event and sponsor. </a:t>
            </a:r>
          </a:p>
          <a:p>
            <a:endParaRPr lang="en-US" sz="1400" dirty="0">
              <a:solidFill>
                <a:schemeClr val="bg1"/>
              </a:solidFill>
              <a:latin typeface="Calibri Light" charset="0"/>
              <a:ea typeface="Calibri Light" charset="0"/>
              <a:cs typeface="Calibri Light" charset="0"/>
            </a:endParaRPr>
          </a:p>
          <a:p>
            <a:r>
              <a:rPr lang="en-US" sz="1400" dirty="0">
                <a:solidFill>
                  <a:schemeClr val="bg1"/>
                </a:solidFill>
                <a:latin typeface="Calibri Light" charset="0"/>
                <a:ea typeface="Calibri Light" charset="0"/>
                <a:cs typeface="Calibri Light" charset="0"/>
              </a:rPr>
              <a:t>As part of your messaging we recommend communicating </a:t>
            </a:r>
            <a:r>
              <a:rPr lang="en-US" sz="1400" dirty="0" err="1">
                <a:solidFill>
                  <a:schemeClr val="bg1"/>
                </a:solidFill>
                <a:latin typeface="Calibri Light" charset="0"/>
                <a:ea typeface="Calibri Light" charset="0"/>
                <a:cs typeface="Calibri Light" charset="0"/>
              </a:rPr>
              <a:t>RaceJoy</a:t>
            </a:r>
            <a:r>
              <a:rPr lang="en-US" sz="1400" dirty="0">
                <a:solidFill>
                  <a:schemeClr val="bg1"/>
                </a:solidFill>
                <a:latin typeface="Calibri Light" charset="0"/>
                <a:ea typeface="Calibri Light" charset="0"/>
                <a:cs typeface="Calibri Light" charset="0"/>
              </a:rPr>
              <a:t> is where you will provide your official virtual race experience where participants can feel connected and many of the unique aspects that make a race experience (results, cheer sending, support along the virtual “course”). If you are adding custom sound files to play at distance points or along the course, make sure to let participants know you are offering an audio experience. </a:t>
            </a:r>
          </a:p>
          <a:p>
            <a:endParaRPr lang="en-US" sz="1400" dirty="0">
              <a:solidFill>
                <a:schemeClr val="bg1"/>
              </a:solidFill>
              <a:latin typeface="Calibri Light" charset="0"/>
              <a:ea typeface="Calibri Light" charset="0"/>
              <a:cs typeface="Calibri Light" charset="0"/>
            </a:endParaRPr>
          </a:p>
          <a:p>
            <a:r>
              <a:rPr lang="en-US" sz="1400" dirty="0">
                <a:solidFill>
                  <a:schemeClr val="bg1"/>
                </a:solidFill>
                <a:latin typeface="Calibri Light" charset="0"/>
                <a:ea typeface="Calibri Light" charset="0"/>
                <a:cs typeface="Calibri Light" charset="0"/>
              </a:rPr>
              <a:t>These are the top ways to generate awareness that you are offering RaceJoy. </a:t>
            </a:r>
          </a:p>
          <a:p>
            <a:endParaRPr lang="en-US" sz="1400" dirty="0">
              <a:solidFill>
                <a:schemeClr val="bg1"/>
              </a:solidFill>
              <a:latin typeface="Calibri Light" charset="0"/>
              <a:ea typeface="Calibri Light" charset="0"/>
              <a:cs typeface="Calibri Light" charset="0"/>
            </a:endParaRPr>
          </a:p>
          <a:p>
            <a:pPr marL="342900" indent="-342900">
              <a:buFont typeface="+mj-lt"/>
              <a:buAutoNum type="arabicPeriod"/>
            </a:pPr>
            <a:r>
              <a:rPr lang="en-US" sz="1600" b="1" dirty="0">
                <a:solidFill>
                  <a:schemeClr val="bg1"/>
                </a:solidFill>
                <a:ea typeface="Arial" charset="0"/>
                <a:cs typeface="Arial" charset="0"/>
              </a:rPr>
              <a:t>Live Tracking Section on Website </a:t>
            </a:r>
          </a:p>
          <a:p>
            <a:r>
              <a:rPr lang="en-US" sz="1400" dirty="0">
                <a:solidFill>
                  <a:schemeClr val="bg1"/>
                </a:solidFill>
                <a:latin typeface="Calibri Light" charset="0"/>
                <a:ea typeface="Calibri Light" charset="0"/>
                <a:cs typeface="Calibri Light" charset="0"/>
              </a:rPr>
              <a:t>Add a specific section about live tracking and cheer sending in RaceJoy on your website and post </a:t>
            </a:r>
            <a:r>
              <a:rPr lang="en-US" sz="1400" dirty="0" err="1">
                <a:solidFill>
                  <a:schemeClr val="bg1"/>
                </a:solidFill>
                <a:latin typeface="Calibri Light" charset="0"/>
                <a:ea typeface="Calibri Light" charset="0"/>
                <a:cs typeface="Calibri Light" charset="0"/>
              </a:rPr>
              <a:t>RaceJoy’s</a:t>
            </a:r>
            <a:r>
              <a:rPr lang="en-US" sz="1400" dirty="0">
                <a:solidFill>
                  <a:schemeClr val="bg1"/>
                </a:solidFill>
                <a:latin typeface="Calibri Light" charset="0"/>
                <a:ea typeface="Calibri Light" charset="0"/>
                <a:cs typeface="Calibri Light" charset="0"/>
              </a:rPr>
              <a:t> how-to piece found in this promotion toolkit. This document has lots of helpful information to include under the Race Day area of your site. </a:t>
            </a:r>
          </a:p>
          <a:p>
            <a:endParaRPr lang="en-US" sz="1400" b="1" dirty="0">
              <a:solidFill>
                <a:schemeClr val="bg1"/>
              </a:solidFill>
              <a:ea typeface="Arial" charset="0"/>
              <a:cs typeface="Arial" charset="0"/>
            </a:endParaRPr>
          </a:p>
          <a:p>
            <a:pPr marL="342900" indent="-342900">
              <a:buFont typeface="+mj-lt"/>
              <a:buAutoNum type="arabicPeriod" startAt="2"/>
            </a:pPr>
            <a:r>
              <a:rPr lang="en-US" sz="1600" b="1" dirty="0">
                <a:solidFill>
                  <a:schemeClr val="bg1"/>
                </a:solidFill>
                <a:ea typeface="Arial" charset="0"/>
                <a:cs typeface="Arial" charset="0"/>
              </a:rPr>
              <a:t>Facebook Postings</a:t>
            </a:r>
            <a:endParaRPr lang="en-US" sz="1600" dirty="0">
              <a:solidFill>
                <a:schemeClr val="bg1"/>
              </a:solidFill>
              <a:ea typeface="Arial" charset="0"/>
              <a:cs typeface="Arial" charset="0"/>
            </a:endParaRPr>
          </a:p>
          <a:p>
            <a:r>
              <a:rPr lang="en-US" sz="1400" dirty="0">
                <a:solidFill>
                  <a:schemeClr val="bg1"/>
                </a:solidFill>
                <a:latin typeface="Calibri Light" charset="0"/>
                <a:ea typeface="Calibri Light" charset="0"/>
                <a:cs typeface="Calibri Light" charset="0"/>
              </a:rPr>
              <a:t>Dedicated social media posts specifically about RaceJoy versus having it combined with other services and race offerings is very effective. Showing photos or mini video clips of the blue dots on your monitoring dashboard of runners is a great way to draw interest. </a:t>
            </a:r>
          </a:p>
          <a:p>
            <a:endParaRPr lang="en-US" sz="1400" dirty="0">
              <a:solidFill>
                <a:schemeClr val="bg1"/>
              </a:solidFill>
              <a:latin typeface="Calibri Light" charset="0"/>
              <a:ea typeface="Calibri Light" charset="0"/>
              <a:cs typeface="Calibri Light" charset="0"/>
            </a:endParaRPr>
          </a:p>
          <a:p>
            <a:pPr marL="342900" indent="-342900">
              <a:buFont typeface="+mj-lt"/>
              <a:buAutoNum type="arabicPeriod" startAt="3"/>
            </a:pPr>
            <a:r>
              <a:rPr lang="en-US" sz="1600" b="1" dirty="0">
                <a:solidFill>
                  <a:schemeClr val="bg1"/>
                </a:solidFill>
                <a:ea typeface="Arial" charset="0"/>
                <a:cs typeface="Arial" charset="0"/>
              </a:rPr>
              <a:t>Emails and Upon Registration Confirmation</a:t>
            </a:r>
            <a:endParaRPr lang="en-US" sz="1600" dirty="0">
              <a:solidFill>
                <a:schemeClr val="bg1"/>
              </a:solidFill>
              <a:ea typeface="Arial" charset="0"/>
              <a:cs typeface="Arial" charset="0"/>
            </a:endParaRPr>
          </a:p>
          <a:p>
            <a:r>
              <a:rPr lang="en-US" sz="1400" dirty="0">
                <a:solidFill>
                  <a:schemeClr val="bg1"/>
                </a:solidFill>
                <a:latin typeface="Calibri Light" charset="0"/>
                <a:ea typeface="Calibri Light" charset="0"/>
                <a:cs typeface="Calibri Light" charset="0"/>
              </a:rPr>
              <a:t>Sending emails specifically about RaceJoy will help raise awareness. Most will send information as part of the registration confirmation and then two-three weeks prior to the event day or start of a virtual race to generate activity. </a:t>
            </a:r>
            <a:r>
              <a:rPr lang="en-US" sz="1400" dirty="0" err="1">
                <a:solidFill>
                  <a:schemeClr val="bg1"/>
                </a:solidFill>
                <a:latin typeface="Calibri Light" charset="0"/>
                <a:ea typeface="Calibri Light" charset="0"/>
                <a:cs typeface="Calibri Light" charset="0"/>
              </a:rPr>
              <a:t>RunSignup</a:t>
            </a:r>
            <a:r>
              <a:rPr lang="en-US" sz="1400" dirty="0">
                <a:solidFill>
                  <a:schemeClr val="bg1"/>
                </a:solidFill>
                <a:latin typeface="Calibri Light" charset="0"/>
                <a:ea typeface="Calibri Light" charset="0"/>
                <a:cs typeface="Calibri Light" charset="0"/>
              </a:rPr>
              <a:t> races automatically issue informative emails about </a:t>
            </a:r>
            <a:r>
              <a:rPr lang="en-US" sz="1400" dirty="0" err="1">
                <a:solidFill>
                  <a:schemeClr val="bg1"/>
                </a:solidFill>
                <a:latin typeface="Calibri Light" charset="0"/>
                <a:ea typeface="Calibri Light" charset="0"/>
                <a:cs typeface="Calibri Light" charset="0"/>
              </a:rPr>
              <a:t>RaceJoy</a:t>
            </a:r>
            <a:r>
              <a:rPr lang="en-US" sz="1400" dirty="0">
                <a:solidFill>
                  <a:schemeClr val="bg1"/>
                </a:solidFill>
                <a:latin typeface="Calibri Light" charset="0"/>
                <a:ea typeface="Calibri Light" charset="0"/>
                <a:cs typeface="Calibri Light" charset="0"/>
              </a:rPr>
              <a:t>. </a:t>
            </a:r>
          </a:p>
          <a:p>
            <a:br>
              <a:rPr lang="en-US" sz="1400" dirty="0">
                <a:solidFill>
                  <a:schemeClr val="bg1"/>
                </a:solidFill>
                <a:latin typeface="Calibri Light" charset="0"/>
                <a:ea typeface="Calibri Light" charset="0"/>
                <a:cs typeface="Calibri Light" charset="0"/>
              </a:rPr>
            </a:br>
            <a:endParaRPr lang="en-US" sz="1400" dirty="0">
              <a:solidFill>
                <a:schemeClr val="bg1"/>
              </a:solidFill>
              <a:latin typeface="Calibri Light" charset="0"/>
              <a:ea typeface="Calibri Light" charset="0"/>
              <a:cs typeface="Calibri Light" charset="0"/>
            </a:endParaRPr>
          </a:p>
          <a:p>
            <a:r>
              <a:rPr lang="en-US" sz="1400" b="1" dirty="0">
                <a:solidFill>
                  <a:schemeClr val="bg1"/>
                </a:solidFill>
                <a:ea typeface="Arial" charset="0"/>
                <a:cs typeface="Arial" charset="0"/>
              </a:rPr>
              <a:t>This promotion toolkit provides graphics and sample content that you can use for these and other initiatives. </a:t>
            </a:r>
            <a:r>
              <a:rPr lang="en-US" sz="1400" dirty="0">
                <a:solidFill>
                  <a:schemeClr val="bg1"/>
                </a:solidFill>
                <a:latin typeface="Calibri Light" charset="0"/>
                <a:ea typeface="Calibri Light" charset="0"/>
                <a:cs typeface="Calibri Light" charset="0"/>
              </a:rPr>
              <a:t>If you are in need of any additional promotional items or have questions about promoting RaceJoy, feel free to reach out. We’re happy to help!</a:t>
            </a:r>
          </a:p>
        </p:txBody>
      </p:sp>
      <p:sp>
        <p:nvSpPr>
          <p:cNvPr id="10" name="TextBox 9"/>
          <p:cNvSpPr txBox="1"/>
          <p:nvPr/>
        </p:nvSpPr>
        <p:spPr>
          <a:xfrm>
            <a:off x="221790" y="503115"/>
            <a:ext cx="6245001" cy="369332"/>
          </a:xfrm>
          <a:prstGeom prst="rect">
            <a:avLst/>
          </a:prstGeom>
          <a:noFill/>
        </p:spPr>
        <p:txBody>
          <a:bodyPr wrap="square" rtlCol="0">
            <a:spAutoFit/>
          </a:bodyPr>
          <a:lstStyle/>
          <a:p>
            <a:pPr algn="ctr"/>
            <a:r>
              <a:rPr lang="en-US" dirty="0">
                <a:solidFill>
                  <a:schemeClr val="bg1"/>
                </a:solidFill>
                <a:latin typeface="Arial Rounded MT Bold"/>
                <a:cs typeface="Arial Rounded MT Bold"/>
              </a:rPr>
              <a:t>Most Effective Ways to Drive Awareness Usage</a:t>
            </a:r>
          </a:p>
        </p:txBody>
      </p:sp>
    </p:spTree>
    <p:extLst>
      <p:ext uri="{BB962C8B-B14F-4D97-AF65-F5344CB8AC3E}">
        <p14:creationId xmlns:p14="http://schemas.microsoft.com/office/powerpoint/2010/main" val="63600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5459194"/>
            <a:ext cx="6858000" cy="749808"/>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0" y="0"/>
            <a:ext cx="6858000" cy="75238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89662" y="167835"/>
            <a:ext cx="6245001" cy="369332"/>
          </a:xfrm>
          <a:prstGeom prst="rect">
            <a:avLst/>
          </a:prstGeom>
          <a:noFill/>
        </p:spPr>
        <p:txBody>
          <a:bodyPr wrap="square" rtlCol="0">
            <a:spAutoFit/>
          </a:bodyPr>
          <a:lstStyle/>
          <a:p>
            <a:r>
              <a:rPr lang="en-US" dirty="0">
                <a:solidFill>
                  <a:schemeClr val="bg1"/>
                </a:solidFill>
                <a:latin typeface="Arial Rounded MT Bold"/>
                <a:cs typeface="Arial Rounded MT Bold"/>
              </a:rPr>
              <a:t>Phone Graphics</a:t>
            </a:r>
          </a:p>
        </p:txBody>
      </p:sp>
      <p:sp>
        <p:nvSpPr>
          <p:cNvPr id="33" name="TextBox 32"/>
          <p:cNvSpPr txBox="1"/>
          <p:nvPr/>
        </p:nvSpPr>
        <p:spPr>
          <a:xfrm>
            <a:off x="89662" y="5649432"/>
            <a:ext cx="6245001" cy="369332"/>
          </a:xfrm>
          <a:prstGeom prst="rect">
            <a:avLst/>
          </a:prstGeom>
          <a:noFill/>
        </p:spPr>
        <p:txBody>
          <a:bodyPr wrap="square" rtlCol="0">
            <a:spAutoFit/>
          </a:bodyPr>
          <a:lstStyle/>
          <a:p>
            <a:r>
              <a:rPr lang="en-US" dirty="0">
                <a:solidFill>
                  <a:schemeClr val="bg1"/>
                </a:solidFill>
                <a:latin typeface="Arial Rounded MT Bold"/>
                <a:cs typeface="Arial Rounded MT Bold"/>
              </a:rPr>
              <a:t>Tracking and Progress Alert Graphics</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700925" y="2566719"/>
            <a:ext cx="1407976" cy="2673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051" y="6411619"/>
            <a:ext cx="1343463" cy="255116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62" y="6411621"/>
            <a:ext cx="1343463" cy="2551165"/>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3125" y="6411619"/>
            <a:ext cx="1343462" cy="255116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6588" y="6411619"/>
            <a:ext cx="1343463" cy="255116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435" y="882064"/>
            <a:ext cx="2342060" cy="444744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0033" y="6411618"/>
            <a:ext cx="1343463" cy="2551167"/>
          </a:xfrm>
          <a:prstGeom prst="rect">
            <a:avLst/>
          </a:prstGeom>
        </p:spPr>
      </p:pic>
      <p:pic>
        <p:nvPicPr>
          <p:cNvPr id="3" name="Picture 2">
            <a:extLst>
              <a:ext uri="{FF2B5EF4-FFF2-40B4-BE49-F238E27FC236}">
                <a16:creationId xmlns:a16="http://schemas.microsoft.com/office/drawing/2014/main" id="{D78B4380-CE05-8448-A5CF-DCB4D978CF95}"/>
              </a:ext>
            </a:extLst>
          </p:cNvPr>
          <p:cNvPicPr>
            <a:picLocks noChangeAspect="1"/>
          </p:cNvPicPr>
          <p:nvPr/>
        </p:nvPicPr>
        <p:blipFill>
          <a:blip r:embed="rId9"/>
          <a:stretch>
            <a:fillRect/>
          </a:stretch>
        </p:blipFill>
        <p:spPr>
          <a:xfrm>
            <a:off x="4320514" y="1871556"/>
            <a:ext cx="2286000" cy="2032000"/>
          </a:xfrm>
          <a:prstGeom prst="rect">
            <a:avLst/>
          </a:prstGeom>
        </p:spPr>
      </p:pic>
    </p:spTree>
    <p:extLst>
      <p:ext uri="{BB962C8B-B14F-4D97-AF65-F5344CB8AC3E}">
        <p14:creationId xmlns:p14="http://schemas.microsoft.com/office/powerpoint/2010/main" val="3187941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4334482"/>
            <a:ext cx="6858000" cy="749808"/>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0" y="0"/>
            <a:ext cx="6858000" cy="75238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89662" y="167835"/>
            <a:ext cx="6245001" cy="369332"/>
          </a:xfrm>
          <a:prstGeom prst="rect">
            <a:avLst/>
          </a:prstGeom>
          <a:noFill/>
        </p:spPr>
        <p:txBody>
          <a:bodyPr wrap="square" rtlCol="0">
            <a:spAutoFit/>
          </a:bodyPr>
          <a:lstStyle/>
          <a:p>
            <a:r>
              <a:rPr lang="en-US" dirty="0">
                <a:solidFill>
                  <a:schemeClr val="bg1"/>
                </a:solidFill>
                <a:latin typeface="Arial Rounded MT Bold"/>
                <a:cs typeface="Arial Rounded MT Bold"/>
              </a:rPr>
              <a:t>User Tutorial Video</a:t>
            </a:r>
          </a:p>
        </p:txBody>
      </p:sp>
      <p:sp>
        <p:nvSpPr>
          <p:cNvPr id="33" name="TextBox 32"/>
          <p:cNvSpPr txBox="1"/>
          <p:nvPr/>
        </p:nvSpPr>
        <p:spPr>
          <a:xfrm>
            <a:off x="89661" y="4469625"/>
            <a:ext cx="6245001" cy="369332"/>
          </a:xfrm>
          <a:prstGeom prst="rect">
            <a:avLst/>
          </a:prstGeom>
          <a:noFill/>
        </p:spPr>
        <p:txBody>
          <a:bodyPr wrap="square" rtlCol="0">
            <a:spAutoFit/>
          </a:bodyPr>
          <a:lstStyle/>
          <a:p>
            <a:r>
              <a:rPr lang="en-US" dirty="0">
                <a:solidFill>
                  <a:schemeClr val="bg1"/>
                </a:solidFill>
                <a:latin typeface="Arial Rounded MT Bold"/>
                <a:cs typeface="Arial Rounded MT Bold"/>
              </a:rPr>
              <a:t>Battery Tips</a:t>
            </a:r>
          </a:p>
        </p:txBody>
      </p:sp>
      <p:sp>
        <p:nvSpPr>
          <p:cNvPr id="12" name="Rectangle 11"/>
          <p:cNvSpPr/>
          <p:nvPr/>
        </p:nvSpPr>
        <p:spPr>
          <a:xfrm>
            <a:off x="2796988" y="2172645"/>
            <a:ext cx="3866381" cy="738664"/>
          </a:xfrm>
          <a:prstGeom prst="rect">
            <a:avLst/>
          </a:prstGeom>
        </p:spPr>
        <p:txBody>
          <a:bodyPr wrap="square">
            <a:spAutoFit/>
          </a:bodyPr>
          <a:lstStyle/>
          <a:p>
            <a:r>
              <a:rPr lang="en-US" sz="1400" dirty="0">
                <a:latin typeface="Calibri Light" charset="0"/>
                <a:ea typeface="Calibri Light" charset="0"/>
                <a:cs typeface="Calibri Light" charset="0"/>
              </a:rPr>
              <a:t>Check out this </a:t>
            </a:r>
            <a:r>
              <a:rPr lang="en-US" sz="1400" dirty="0">
                <a:latin typeface="Calibri Light" charset="0"/>
                <a:ea typeface="Calibri Light" charset="0"/>
                <a:cs typeface="Calibri Light" charset="0"/>
                <a:hlinkClick r:id="rId3"/>
              </a:rPr>
              <a:t>RaceJoy Overview Video </a:t>
            </a:r>
            <a:r>
              <a:rPr lang="en-US" sz="1400" dirty="0">
                <a:latin typeface="Calibri Light" charset="0"/>
                <a:ea typeface="Calibri Light" charset="0"/>
                <a:cs typeface="Calibri Light" charset="0"/>
              </a:rPr>
              <a:t>to learn more about the app and the features available to you during this race. </a:t>
            </a:r>
          </a:p>
        </p:txBody>
      </p:sp>
      <p:grpSp>
        <p:nvGrpSpPr>
          <p:cNvPr id="13" name="Group 12"/>
          <p:cNvGrpSpPr/>
          <p:nvPr/>
        </p:nvGrpSpPr>
        <p:grpSpPr>
          <a:xfrm>
            <a:off x="360377" y="1627564"/>
            <a:ext cx="2215481" cy="1661611"/>
            <a:chOff x="647700" y="7428598"/>
            <a:chExt cx="1284629" cy="963472"/>
          </a:xfrm>
        </p:grpSpPr>
        <p:pic>
          <p:nvPicPr>
            <p:cNvPr id="14" name="Picture 1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 y="7428598"/>
              <a:ext cx="1284629" cy="963472"/>
            </a:xfrm>
            <a:prstGeom prst="rect">
              <a:avLst/>
            </a:prstGeom>
          </p:spPr>
        </p:pic>
        <p:sp>
          <p:nvSpPr>
            <p:cNvPr id="15" name="Triangle 14"/>
            <p:cNvSpPr/>
            <p:nvPr/>
          </p:nvSpPr>
          <p:spPr>
            <a:xfrm rot="5400000">
              <a:off x="1107545" y="7766336"/>
              <a:ext cx="314308" cy="270955"/>
            </a:xfrm>
            <a:prstGeom prst="triangle">
              <a:avLst/>
            </a:prstGeom>
            <a:solidFill>
              <a:schemeClr val="bg1">
                <a:alpha val="84000"/>
              </a:schemeClr>
            </a:solidFill>
            <a:ln>
              <a:noFill/>
            </a:ln>
            <a:effectLst>
              <a:outerShdw blurRad="50800" dist="762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2" name="Rectangle 1"/>
          <p:cNvSpPr/>
          <p:nvPr/>
        </p:nvSpPr>
        <p:spPr>
          <a:xfrm>
            <a:off x="89661" y="5084290"/>
            <a:ext cx="2612092" cy="2031325"/>
          </a:xfrm>
          <a:prstGeom prst="rect">
            <a:avLst/>
          </a:prstGeom>
        </p:spPr>
        <p:txBody>
          <a:bodyPr wrap="square">
            <a:spAutoFit/>
          </a:bodyPr>
          <a:lstStyle/>
          <a:p>
            <a:endParaRPr lang="en-US" dirty="0">
              <a:latin typeface="Calibri" charset="0"/>
              <a:ea typeface="Calibri" charset="0"/>
              <a:cs typeface="Calibri" charset="0"/>
            </a:endParaRPr>
          </a:p>
          <a:p>
            <a:endParaRPr lang="en-US" dirty="0">
              <a:latin typeface="Calibri" charset="0"/>
              <a:ea typeface="Calibri" charset="0"/>
              <a:cs typeface="Calibri" charset="0"/>
            </a:endParaRPr>
          </a:p>
          <a:p>
            <a:endParaRPr lang="en-US" dirty="0">
              <a:latin typeface="Calibri" charset="0"/>
              <a:ea typeface="Calibri" charset="0"/>
              <a:cs typeface="Calibri" charset="0"/>
            </a:endParaRPr>
          </a:p>
          <a:p>
            <a:r>
              <a:rPr lang="en-US" dirty="0">
                <a:latin typeface="Calibri" charset="0"/>
                <a:ea typeface="Calibri" charset="0"/>
                <a:cs typeface="Calibri" charset="0"/>
              </a:rPr>
              <a:t>RaceJoy Battery Tips:</a:t>
            </a:r>
          </a:p>
          <a:p>
            <a:endParaRPr lang="en-US" dirty="0">
              <a:latin typeface="Calibri" charset="0"/>
              <a:ea typeface="Calibri" charset="0"/>
              <a:cs typeface="Calibri" charset="0"/>
            </a:endParaRPr>
          </a:p>
          <a:p>
            <a:endParaRPr lang="en-US" dirty="0">
              <a:latin typeface="Calibri" charset="0"/>
              <a:ea typeface="Calibri" charset="0"/>
              <a:cs typeface="Calibri" charset="0"/>
            </a:endParaRPr>
          </a:p>
          <a:p>
            <a:endParaRPr lang="en-US" dirty="0">
              <a:latin typeface="Calibri" charset="0"/>
              <a:ea typeface="Calibri" charset="0"/>
              <a:cs typeface="Calibri" charset="0"/>
            </a:endParaRPr>
          </a:p>
        </p:txBody>
      </p:sp>
      <p:sp>
        <p:nvSpPr>
          <p:cNvPr id="6" name="Rectangle 5"/>
          <p:cNvSpPr/>
          <p:nvPr/>
        </p:nvSpPr>
        <p:spPr>
          <a:xfrm>
            <a:off x="2470415" y="5922688"/>
            <a:ext cx="3711389" cy="584775"/>
          </a:xfrm>
          <a:prstGeom prst="rect">
            <a:avLst/>
          </a:prstGeom>
        </p:spPr>
        <p:txBody>
          <a:bodyPr wrap="square">
            <a:spAutoFit/>
          </a:bodyPr>
          <a:lstStyle/>
          <a:p>
            <a:r>
              <a:rPr lang="en-US" sz="1600" dirty="0">
                <a:latin typeface="Calibri Light" charset="0"/>
                <a:ea typeface="Calibri Light" charset="0"/>
                <a:cs typeface="Calibri Light" charset="0"/>
                <a:hlinkClick r:id="rId5"/>
              </a:rPr>
              <a:t>http://racejoy.com/assets/docs/BatteryTipsforPhoneFun.pdf</a:t>
            </a:r>
            <a:endParaRPr lang="en-US" sz="1600" dirty="0">
              <a:latin typeface="Calibri Light" charset="0"/>
              <a:ea typeface="Calibri Light" charset="0"/>
              <a:cs typeface="Calibri Light" charset="0"/>
            </a:endParaRPr>
          </a:p>
        </p:txBody>
      </p:sp>
    </p:spTree>
    <p:extLst>
      <p:ext uri="{BB962C8B-B14F-4D97-AF65-F5344CB8AC3E}">
        <p14:creationId xmlns:p14="http://schemas.microsoft.com/office/powerpoint/2010/main" val="87342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4FB999B-A46F-D041-A71D-21708ED0F4AA}"/>
              </a:ext>
            </a:extLst>
          </p:cNvPr>
          <p:cNvSpPr/>
          <p:nvPr/>
        </p:nvSpPr>
        <p:spPr>
          <a:xfrm>
            <a:off x="0" y="809609"/>
            <a:ext cx="6858000" cy="152588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7B419C-5472-B54B-9D9D-45E638561070}"/>
              </a:ext>
            </a:extLst>
          </p:cNvPr>
          <p:cNvSpPr>
            <a:spLocks noGrp="1"/>
          </p:cNvSpPr>
          <p:nvPr>
            <p:ph type="title"/>
          </p:nvPr>
        </p:nvSpPr>
        <p:spPr>
          <a:xfrm>
            <a:off x="342900" y="252630"/>
            <a:ext cx="6172200" cy="432102"/>
          </a:xfrm>
        </p:spPr>
        <p:txBody>
          <a:bodyPr>
            <a:normAutofit fontScale="90000"/>
          </a:bodyPr>
          <a:lstStyle/>
          <a:p>
            <a:r>
              <a:rPr lang="en-US" sz="2000" b="1" dirty="0" err="1">
                <a:latin typeface="Arial Rounded MT Bold" panose="020F0704030504030204" pitchFamily="34" charset="77"/>
              </a:rPr>
              <a:t>RaceJoy</a:t>
            </a:r>
            <a:r>
              <a:rPr lang="en-US" sz="2000" b="1" dirty="0">
                <a:latin typeface="Arial Rounded MT Bold" panose="020F0704030504030204" pitchFamily="34" charset="77"/>
              </a:rPr>
              <a:t> Virtual Race</a:t>
            </a:r>
            <a:br>
              <a:rPr lang="en-US" sz="2000" b="1" dirty="0">
                <a:latin typeface="Arial Rounded MT Bold" panose="020F0704030504030204" pitchFamily="34" charset="77"/>
              </a:rPr>
            </a:br>
            <a:r>
              <a:rPr lang="en-US" sz="2000" b="1" dirty="0">
                <a:latin typeface="Arial Rounded MT Bold" panose="020F0704030504030204" pitchFamily="34" charset="77"/>
              </a:rPr>
              <a:t>Tracking How-To</a:t>
            </a:r>
          </a:p>
        </p:txBody>
      </p:sp>
      <p:sp>
        <p:nvSpPr>
          <p:cNvPr id="3" name="Content Placeholder 2">
            <a:extLst>
              <a:ext uri="{FF2B5EF4-FFF2-40B4-BE49-F238E27FC236}">
                <a16:creationId xmlns:a16="http://schemas.microsoft.com/office/drawing/2014/main" id="{6A465FB2-6D17-5846-85E7-FC2B7F6E6A5B}"/>
              </a:ext>
            </a:extLst>
          </p:cNvPr>
          <p:cNvSpPr>
            <a:spLocks noGrp="1"/>
          </p:cNvSpPr>
          <p:nvPr>
            <p:ph idx="1"/>
          </p:nvPr>
        </p:nvSpPr>
        <p:spPr>
          <a:xfrm>
            <a:off x="432711" y="887625"/>
            <a:ext cx="6172200" cy="1392316"/>
          </a:xfrm>
        </p:spPr>
        <p:txBody>
          <a:bodyPr>
            <a:normAutofit fontScale="25000" lnSpcReduction="20000"/>
          </a:bodyPr>
          <a:lstStyle/>
          <a:p>
            <a:pPr marL="0" indent="0">
              <a:lnSpc>
                <a:spcPct val="170000"/>
              </a:lnSpc>
              <a:buNone/>
            </a:pPr>
            <a:r>
              <a:rPr lang="en-US" sz="4000" b="1" dirty="0">
                <a:latin typeface="Arial" panose="020B0604020202020204" pitchFamily="34" charset="0"/>
                <a:cs typeface="Arial" panose="020B0604020202020204" pitchFamily="34" charset="0"/>
              </a:rPr>
              <a:t>Download </a:t>
            </a:r>
            <a:r>
              <a:rPr lang="en-US" sz="4000" b="1" dirty="0" err="1">
                <a:latin typeface="Arial" panose="020B0604020202020204" pitchFamily="34" charset="0"/>
                <a:cs typeface="Arial" panose="020B0604020202020204" pitchFamily="34" charset="0"/>
              </a:rPr>
              <a:t>RaceJoy</a:t>
            </a:r>
            <a:r>
              <a:rPr lang="en-US" sz="4000" b="1" dirty="0">
                <a:latin typeface="Arial" panose="020B0604020202020204" pitchFamily="34" charset="0"/>
                <a:cs typeface="Arial" panose="020B0604020202020204" pitchFamily="34" charset="0"/>
              </a:rPr>
              <a:t>:   </a:t>
            </a:r>
            <a:r>
              <a:rPr lang="en-US" sz="4000" dirty="0">
                <a:latin typeface="Helvetica Neue" panose="02000503000000020004" pitchFamily="2" charset="0"/>
                <a:ea typeface="Helvetica Neue" panose="02000503000000020004" pitchFamily="2" charset="0"/>
                <a:cs typeface="Helvetica Neue" panose="02000503000000020004" pitchFamily="2" charset="0"/>
              </a:rPr>
              <a:t>Download the </a:t>
            </a:r>
            <a:r>
              <a:rPr lang="en-US" sz="4000" dirty="0" err="1">
                <a:latin typeface="Helvetica Neue" panose="02000503000000020004" pitchFamily="2" charset="0"/>
                <a:ea typeface="Helvetica Neue" panose="02000503000000020004" pitchFamily="2" charset="0"/>
                <a:cs typeface="Helvetica Neue" panose="02000503000000020004" pitchFamily="2" charset="0"/>
              </a:rPr>
              <a:t>RaceJoy</a:t>
            </a:r>
            <a:r>
              <a:rPr lang="en-US" sz="4000" dirty="0">
                <a:latin typeface="Helvetica Neue" panose="02000503000000020004" pitchFamily="2" charset="0"/>
                <a:ea typeface="Helvetica Neue" panose="02000503000000020004" pitchFamily="2" charset="0"/>
                <a:cs typeface="Helvetica Neue" panose="02000503000000020004" pitchFamily="2" charset="0"/>
              </a:rPr>
              <a:t> app to your phone from the App Store or </a:t>
            </a:r>
            <a:r>
              <a:rPr lang="en-US" sz="4000" dirty="0" err="1">
                <a:latin typeface="Helvetica Neue" panose="02000503000000020004" pitchFamily="2" charset="0"/>
                <a:ea typeface="Helvetica Neue" panose="02000503000000020004" pitchFamily="2" charset="0"/>
                <a:cs typeface="Helvetica Neue" panose="02000503000000020004" pitchFamily="2" charset="0"/>
              </a:rPr>
              <a:t>GooglePlay</a:t>
            </a:r>
            <a:r>
              <a:rPr lang="en-US" sz="4000" dirty="0">
                <a:latin typeface="Helvetica Neue" panose="02000503000000020004" pitchFamily="2" charset="0"/>
                <a:ea typeface="Helvetica Neue" panose="02000503000000020004" pitchFamily="2" charset="0"/>
                <a:cs typeface="Helvetica Neue" panose="02000503000000020004" pitchFamily="2" charset="0"/>
              </a:rPr>
              <a:t>.</a:t>
            </a:r>
          </a:p>
          <a:p>
            <a:pPr marL="0" indent="0">
              <a:lnSpc>
                <a:spcPct val="170000"/>
              </a:lnSpc>
              <a:buNone/>
            </a:pPr>
            <a:endParaRPr lang="en-US" sz="4000" dirty="0">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70000"/>
              </a:lnSpc>
              <a:buNone/>
            </a:pPr>
            <a:r>
              <a:rPr lang="en-US" sz="4000" b="1" dirty="0">
                <a:latin typeface="Arial" panose="020B0604020202020204" pitchFamily="34" charset="0"/>
                <a:cs typeface="Arial" panose="020B0604020202020204" pitchFamily="34" charset="0"/>
              </a:rPr>
              <a:t>Find Race: </a:t>
            </a:r>
            <a:r>
              <a:rPr lang="en-US" sz="4000" dirty="0">
                <a:latin typeface="Helvetica Neue" panose="02000503000000020004" pitchFamily="2" charset="0"/>
                <a:ea typeface="Helvetica Neue" panose="02000503000000020004" pitchFamily="2" charset="0"/>
                <a:cs typeface="Helvetica Neue" panose="02000503000000020004" pitchFamily="2" charset="0"/>
              </a:rPr>
              <a:t>Click Featured Races and then access your event. Or search by race name in search field. </a:t>
            </a:r>
          </a:p>
          <a:p>
            <a:pPr marL="0" indent="0">
              <a:lnSpc>
                <a:spcPct val="170000"/>
              </a:lnSpc>
              <a:buNone/>
            </a:pPr>
            <a:r>
              <a:rPr lang="en-US" sz="4000" b="1" dirty="0">
                <a:latin typeface="Arial" panose="020B0604020202020204" pitchFamily="34" charset="0"/>
                <a:cs typeface="Arial" panose="020B0604020202020204" pitchFamily="34" charset="0"/>
              </a:rPr>
              <a:t>Phone Setup: </a:t>
            </a:r>
            <a:r>
              <a:rPr lang="en-US" sz="4000" dirty="0">
                <a:latin typeface="Helvetica Neue" panose="02000503000000020004" pitchFamily="2" charset="0"/>
                <a:ea typeface="Helvetica Neue" panose="02000503000000020004" pitchFamily="2" charset="0"/>
                <a:cs typeface="Helvetica Neue" panose="02000503000000020004" pitchFamily="2" charset="0"/>
              </a:rPr>
              <a:t>Follow the prompts carefully to get set up properly for race day.</a:t>
            </a:r>
          </a:p>
          <a:p>
            <a:pPr marL="0" indent="0">
              <a:lnSpc>
                <a:spcPct val="170000"/>
              </a:lnSpc>
              <a:buNone/>
            </a:pPr>
            <a:r>
              <a:rPr lang="en-US" sz="4000" b="1" dirty="0" err="1">
                <a:latin typeface="Arial" panose="020B0604020202020204" pitchFamily="34" charset="0"/>
                <a:cs typeface="Arial" panose="020B0604020202020204" pitchFamily="34" charset="0"/>
              </a:rPr>
              <a:t>RaceDay</a:t>
            </a:r>
            <a:r>
              <a:rPr lang="en-US" sz="4000" b="1" dirty="0">
                <a:latin typeface="Arial" panose="020B0604020202020204" pitchFamily="34" charset="0"/>
                <a:cs typeface="Arial" panose="020B0604020202020204" pitchFamily="34" charset="0"/>
              </a:rPr>
              <a:t>: </a:t>
            </a:r>
            <a:r>
              <a:rPr lang="en-US" sz="4000" dirty="0">
                <a:latin typeface="Helvetica Neue" panose="02000503000000020004" pitchFamily="2" charset="0"/>
                <a:ea typeface="Helvetica Neue" panose="02000503000000020004" pitchFamily="2" charset="0"/>
                <a:cs typeface="Helvetica Neue" panose="02000503000000020004" pitchFamily="2" charset="0"/>
              </a:rPr>
              <a:t>Turn tracking ON in </a:t>
            </a:r>
            <a:r>
              <a:rPr lang="en-US" sz="4000" dirty="0" err="1">
                <a:latin typeface="Helvetica Neue" panose="02000503000000020004" pitchFamily="2" charset="0"/>
                <a:ea typeface="Helvetica Neue" panose="02000503000000020004" pitchFamily="2" charset="0"/>
                <a:cs typeface="Helvetica Neue" panose="02000503000000020004" pitchFamily="2" charset="0"/>
              </a:rPr>
              <a:t>RaceJoy</a:t>
            </a:r>
            <a:r>
              <a:rPr lang="en-US" sz="4000" dirty="0">
                <a:latin typeface="Helvetica Neue" panose="02000503000000020004" pitchFamily="2" charset="0"/>
                <a:ea typeface="Helvetica Neue" panose="02000503000000020004" pitchFamily="2" charset="0"/>
                <a:cs typeface="Helvetica Neue" panose="02000503000000020004" pitchFamily="2" charset="0"/>
              </a:rPr>
              <a:t> and click Start My Race to begin your personal race clock. </a:t>
            </a:r>
          </a:p>
          <a:p>
            <a:pPr marL="0" indent="0">
              <a:lnSpc>
                <a:spcPct val="170000"/>
              </a:lnSpc>
              <a:buNone/>
            </a:pPr>
            <a:endParaRPr lang="en-US" sz="3400" dirty="0">
              <a:latin typeface="Arial" panose="020B0604020202020204" pitchFamily="34" charset="0"/>
              <a:cs typeface="Arial" panose="020B0604020202020204" pitchFamily="34" charset="0"/>
            </a:endParaRPr>
          </a:p>
          <a:p>
            <a:pPr marL="0" indent="0">
              <a:buNone/>
            </a:pPr>
            <a:endParaRPr lang="en-US" sz="3400" dirty="0">
              <a:latin typeface="Arial" panose="020B0604020202020204" pitchFamily="34" charset="0"/>
              <a:cs typeface="Arial" panose="020B0604020202020204" pitchFamily="34" charset="0"/>
            </a:endParaRPr>
          </a:p>
          <a:p>
            <a:pPr marL="0" indent="0">
              <a:buNone/>
            </a:pPr>
            <a:endParaRPr lang="en-US" sz="1000" dirty="0">
              <a:latin typeface="Arial" panose="020B0604020202020204" pitchFamily="34" charset="0"/>
              <a:cs typeface="Arial" panose="020B0604020202020204" pitchFamily="34" charset="0"/>
            </a:endParaRPr>
          </a:p>
          <a:p>
            <a:pPr marL="0" indent="0">
              <a:buNone/>
            </a:pPr>
            <a:r>
              <a:rPr lang="en-US" sz="1000" b="1" dirty="0">
                <a:latin typeface="Arial" panose="020B0604020202020204" pitchFamily="34" charset="0"/>
                <a:cs typeface="Arial" panose="020B0604020202020204" pitchFamily="34" charset="0"/>
              </a:rPr>
              <a:t> </a:t>
            </a:r>
          </a:p>
        </p:txBody>
      </p:sp>
      <p:sp>
        <p:nvSpPr>
          <p:cNvPr id="7" name="Oval 6">
            <a:extLst>
              <a:ext uri="{FF2B5EF4-FFF2-40B4-BE49-F238E27FC236}">
                <a16:creationId xmlns:a16="http://schemas.microsoft.com/office/drawing/2014/main" id="{207575AC-EB0F-4A40-ADC7-B60D9FE22F7C}"/>
              </a:ext>
            </a:extLst>
          </p:cNvPr>
          <p:cNvSpPr/>
          <p:nvPr/>
        </p:nvSpPr>
        <p:spPr>
          <a:xfrm>
            <a:off x="202066" y="948266"/>
            <a:ext cx="201168" cy="202270"/>
          </a:xfrm>
          <a:prstGeom prst="ellipse">
            <a:avLst/>
          </a:prstGeom>
          <a:solidFill>
            <a:srgbClr val="1B7D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Helvetica Neue" panose="02000503000000020004" pitchFamily="2" charset="0"/>
                <a:ea typeface="Helvetica Neue" panose="02000503000000020004" pitchFamily="2" charset="0"/>
                <a:cs typeface="Helvetica Neue" panose="02000503000000020004" pitchFamily="2" charset="0"/>
              </a:rPr>
              <a:t>1</a:t>
            </a:r>
          </a:p>
        </p:txBody>
      </p:sp>
      <p:sp>
        <p:nvSpPr>
          <p:cNvPr id="8" name="TextBox 7">
            <a:extLst>
              <a:ext uri="{FF2B5EF4-FFF2-40B4-BE49-F238E27FC236}">
                <a16:creationId xmlns:a16="http://schemas.microsoft.com/office/drawing/2014/main" id="{29B25D68-294E-4442-B0CE-187584BD8B6A}"/>
              </a:ext>
            </a:extLst>
          </p:cNvPr>
          <p:cNvSpPr txBox="1"/>
          <p:nvPr/>
        </p:nvSpPr>
        <p:spPr>
          <a:xfrm>
            <a:off x="176996" y="2643180"/>
            <a:ext cx="3141784" cy="2139047"/>
          </a:xfrm>
          <a:prstGeom prst="rect">
            <a:avLst/>
          </a:prstGeom>
          <a:noFill/>
        </p:spPr>
        <p:txBody>
          <a:bodyPr wrap="square" rtlCol="0">
            <a:spAutoFit/>
          </a:bodyPr>
          <a:lstStyle/>
          <a:p>
            <a:pPr marL="228600" indent="-228600">
              <a:spcBef>
                <a:spcPts val="600"/>
              </a:spcBef>
              <a:spcAft>
                <a:spcPts val="600"/>
              </a:spcAft>
              <a:buAutoNum type="arabicPeriod"/>
            </a:pP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Click the </a:t>
            </a:r>
            <a:r>
              <a:rPr lang="en-US" sz="950" b="1" dirty="0">
                <a:latin typeface="Helvetica Neue" panose="02000503000000020004" pitchFamily="2" charset="0"/>
                <a:ea typeface="Helvetica Neue" panose="02000503000000020004" pitchFamily="2" charset="0"/>
                <a:cs typeface="Helvetica Neue" panose="02000503000000020004" pitchFamily="2" charset="0"/>
              </a:rPr>
              <a:t>“I Want to Be Tracked</a:t>
            </a: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 button upon initial setup. Follow the prompts and select the course(s) you plan to complete. </a:t>
            </a:r>
            <a:endParaRPr lang="en-US" sz="5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indent="-228600">
              <a:spcBef>
                <a:spcPts val="600"/>
              </a:spcBef>
              <a:spcAft>
                <a:spcPts val="600"/>
              </a:spcAft>
              <a:buAutoNum type="arabicPeriod"/>
            </a:pP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Adjust your </a:t>
            </a:r>
            <a:r>
              <a:rPr lang="en-US" sz="950" b="1" dirty="0">
                <a:latin typeface="Helvetica Neue" panose="02000503000000020004" pitchFamily="2" charset="0"/>
                <a:ea typeface="Helvetica Neue" panose="02000503000000020004" pitchFamily="2" charset="0"/>
                <a:cs typeface="Helvetica Neue" panose="02000503000000020004" pitchFamily="2" charset="0"/>
              </a:rPr>
              <a:t>audio settings </a:t>
            </a: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to your personal preferences. Recommend turning off progress alerts, if using training app. </a:t>
            </a:r>
            <a:endParaRPr lang="en-US" sz="5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indent="-228600">
              <a:spcBef>
                <a:spcPts val="600"/>
              </a:spcBef>
              <a:spcAft>
                <a:spcPts val="600"/>
              </a:spcAft>
              <a:buAutoNum type="arabicPeriod"/>
            </a:pP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Participants must carry their phones and turn on tracking the day of their race for tracking to function.</a:t>
            </a:r>
          </a:p>
          <a:p>
            <a:endParaRPr lang="en-US" sz="600" dirty="0">
              <a:latin typeface="Helvetica Neue" panose="02000503000000020004" pitchFamily="2" charset="0"/>
              <a:ea typeface="Helvetica Neue" panose="02000503000000020004" pitchFamily="2" charset="0"/>
              <a:cs typeface="Helvetica Neue" panose="02000503000000020004" pitchFamily="2" charset="0"/>
            </a:endParaRPr>
          </a:p>
          <a:p>
            <a:r>
              <a:rPr lang="en-US" sz="800" i="1" dirty="0">
                <a:latin typeface="Helvetica Neue Light" panose="02000403000000020004" pitchFamily="2" charset="0"/>
                <a:ea typeface="Helvetica Neue Light" panose="02000403000000020004" pitchFamily="2" charset="0"/>
                <a:cs typeface="Helvetica Neue" panose="02000503000000020004" pitchFamily="2" charset="0"/>
              </a:rPr>
              <a:t>There is no personal pre-loading of maps required for </a:t>
            </a:r>
            <a:r>
              <a:rPr lang="en-US" sz="800" i="1" dirty="0" err="1">
                <a:latin typeface="Helvetica Neue Light" panose="02000403000000020004" pitchFamily="2" charset="0"/>
                <a:ea typeface="Helvetica Neue Light" panose="02000403000000020004" pitchFamily="2" charset="0"/>
                <a:cs typeface="Helvetica Neue" panose="02000503000000020004" pitchFamily="2" charset="0"/>
              </a:rPr>
              <a:t>RaceJoy</a:t>
            </a:r>
            <a:r>
              <a:rPr lang="en-US" sz="800" i="1" dirty="0">
                <a:latin typeface="Helvetica Neue Light" panose="02000403000000020004" pitchFamily="2" charset="0"/>
                <a:ea typeface="Helvetica Neue Light" panose="02000403000000020004" pitchFamily="2" charset="0"/>
                <a:cs typeface="Helvetica Neue" panose="02000503000000020004" pitchFamily="2" charset="0"/>
              </a:rPr>
              <a:t>. </a:t>
            </a:r>
          </a:p>
          <a:p>
            <a:endParaRPr lang="en-US" dirty="0"/>
          </a:p>
        </p:txBody>
      </p:sp>
      <p:sp>
        <p:nvSpPr>
          <p:cNvPr id="9" name="TextBox 8">
            <a:extLst>
              <a:ext uri="{FF2B5EF4-FFF2-40B4-BE49-F238E27FC236}">
                <a16:creationId xmlns:a16="http://schemas.microsoft.com/office/drawing/2014/main" id="{AEE08434-1D36-2748-BCF2-333204AAC64C}"/>
              </a:ext>
            </a:extLst>
          </p:cNvPr>
          <p:cNvSpPr txBox="1"/>
          <p:nvPr/>
        </p:nvSpPr>
        <p:spPr>
          <a:xfrm>
            <a:off x="3439502" y="2647269"/>
            <a:ext cx="2979476" cy="2262158"/>
          </a:xfrm>
          <a:prstGeom prst="rect">
            <a:avLst/>
          </a:prstGeom>
          <a:noFill/>
        </p:spPr>
        <p:txBody>
          <a:bodyPr wrap="square" rtlCol="0">
            <a:spAutoFit/>
          </a:bodyPr>
          <a:lstStyle/>
          <a:p>
            <a:pPr marL="228600" indent="-228600">
              <a:spcBef>
                <a:spcPts val="600"/>
              </a:spcBef>
              <a:spcAft>
                <a:spcPts val="600"/>
              </a:spcAft>
              <a:buAutoNum type="arabicPeriod"/>
            </a:pPr>
            <a:r>
              <a:rPr lang="en-US" sz="950" b="1" dirty="0">
                <a:latin typeface="Helvetica Neue" panose="02000503000000020004" pitchFamily="2" charset="0"/>
                <a:ea typeface="Helvetica Neue" panose="02000503000000020004" pitchFamily="2" charset="0"/>
                <a:cs typeface="Helvetica Neue" panose="02000503000000020004" pitchFamily="2" charset="0"/>
              </a:rPr>
              <a:t>Turn tracking on </a:t>
            </a: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by clicking the green, blinking button on your Race Day. </a:t>
            </a:r>
            <a:endParaRPr lang="en-US" sz="5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indent="-228600">
              <a:spcBef>
                <a:spcPts val="600"/>
              </a:spcBef>
              <a:spcAft>
                <a:spcPts val="600"/>
              </a:spcAft>
              <a:buAutoNum type="arabicPeriod"/>
            </a:pP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Select the course you are about to begin. </a:t>
            </a:r>
            <a:endParaRPr lang="en-US" sz="5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indent="-228600">
              <a:spcBef>
                <a:spcPts val="600"/>
              </a:spcBef>
              <a:spcAft>
                <a:spcPts val="600"/>
              </a:spcAft>
              <a:buAutoNum type="arabicPeriod"/>
            </a:pPr>
            <a:r>
              <a:rPr lang="en-US" sz="950" b="1" dirty="0">
                <a:latin typeface="Helvetica Neue" panose="02000503000000020004" pitchFamily="2" charset="0"/>
                <a:ea typeface="Helvetica Neue" panose="02000503000000020004" pitchFamily="2" charset="0"/>
                <a:cs typeface="Helvetica Neue" panose="02000503000000020004" pitchFamily="2" charset="0"/>
              </a:rPr>
              <a:t>Click START MY RACE as you begin </a:t>
            </a: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to start your personal clock.  </a:t>
            </a:r>
            <a:r>
              <a:rPr lang="en-US" sz="950" u="sng" dirty="0">
                <a:latin typeface="Helvetica Neue Light" panose="02000403000000020004" pitchFamily="2" charset="0"/>
                <a:ea typeface="Helvetica Neue Light" panose="02000403000000020004" pitchFamily="2" charset="0"/>
                <a:cs typeface="Helvetica Neue" panose="02000503000000020004" pitchFamily="2" charset="0"/>
              </a:rPr>
              <a:t>For on-site courses:</a:t>
            </a: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 Click this as you </a:t>
            </a:r>
            <a:r>
              <a:rPr lang="en-US" sz="950" b="1" dirty="0">
                <a:latin typeface="Helvetica Neue" panose="02000503000000020004" pitchFamily="2" charset="0"/>
                <a:ea typeface="Helvetica Neue" panose="02000503000000020004" pitchFamily="2" charset="0"/>
                <a:cs typeface="Helvetica Neue" panose="02000503000000020004" pitchFamily="2" charset="0"/>
              </a:rPr>
              <a:t>cross the START LINE</a:t>
            </a:r>
            <a:r>
              <a:rPr lang="en-US" sz="950" dirty="0">
                <a:latin typeface="Helvetica Neue Light" panose="02000403000000020004" pitchFamily="2" charset="0"/>
                <a:ea typeface="Helvetica Neue Light" panose="02000403000000020004" pitchFamily="2" charset="0"/>
                <a:cs typeface="Helvetica Neue" panose="02000503000000020004" pitchFamily="2" charset="0"/>
              </a:rPr>
              <a:t>. This is optional for on-site courses- but it provides a more accurate finish time. </a:t>
            </a:r>
          </a:p>
          <a:p>
            <a:endParaRPr lang="en-US" sz="600" dirty="0">
              <a:latin typeface="Helvetica Neue Light" panose="02000403000000020004" pitchFamily="2" charset="0"/>
              <a:ea typeface="Helvetica Neue Light" panose="02000403000000020004" pitchFamily="2" charset="0"/>
              <a:cs typeface="Helvetica Neue" panose="02000503000000020004" pitchFamily="2" charset="0"/>
            </a:endParaRPr>
          </a:p>
          <a:p>
            <a:r>
              <a:rPr lang="en-US" sz="800" i="1" dirty="0" err="1">
                <a:latin typeface="Helvetica Neue Light" panose="02000403000000020004" pitchFamily="2" charset="0"/>
                <a:ea typeface="Helvetica Neue Light" panose="02000403000000020004" pitchFamily="2" charset="0"/>
                <a:cs typeface="Helvetica Neue" panose="02000503000000020004" pitchFamily="2" charset="0"/>
              </a:rPr>
              <a:t>RaceJoy</a:t>
            </a:r>
            <a:r>
              <a:rPr lang="en-US" sz="800" i="1" dirty="0">
                <a:latin typeface="Helvetica Neue Light" panose="02000403000000020004" pitchFamily="2" charset="0"/>
                <a:ea typeface="Helvetica Neue Light" panose="02000403000000020004" pitchFamily="2" charset="0"/>
                <a:cs typeface="Helvetica Neue" panose="02000503000000020004" pitchFamily="2" charset="0"/>
              </a:rPr>
              <a:t> auto detects when you finish the distance selected. No need to click finish button.</a:t>
            </a:r>
          </a:p>
          <a:p>
            <a:endParaRPr lang="en-US" dirty="0"/>
          </a:p>
        </p:txBody>
      </p:sp>
      <p:sp>
        <p:nvSpPr>
          <p:cNvPr id="10" name="TextBox 9">
            <a:extLst>
              <a:ext uri="{FF2B5EF4-FFF2-40B4-BE49-F238E27FC236}">
                <a16:creationId xmlns:a16="http://schemas.microsoft.com/office/drawing/2014/main" id="{364147B1-FBB3-B24D-9555-584A5D69DD34}"/>
              </a:ext>
            </a:extLst>
          </p:cNvPr>
          <p:cNvSpPr txBox="1"/>
          <p:nvPr/>
        </p:nvSpPr>
        <p:spPr>
          <a:xfrm>
            <a:off x="206155" y="2413510"/>
            <a:ext cx="684803" cy="276999"/>
          </a:xfrm>
          <a:prstGeom prst="rect">
            <a:avLst/>
          </a:prstGeom>
          <a:noFill/>
        </p:spPr>
        <p:txBody>
          <a:bodyPr wrap="none" rtlCol="0">
            <a:spAutoFit/>
          </a:bodyPr>
          <a:lstStyle/>
          <a:p>
            <a:r>
              <a:rPr lang="en-US" sz="1200" dirty="0">
                <a:solidFill>
                  <a:srgbClr val="F98E2E"/>
                </a:solidFill>
                <a:latin typeface="Arial Rounded MT Bold" panose="020F0704030504030204" pitchFamily="34" charset="77"/>
              </a:rPr>
              <a:t>Set Up</a:t>
            </a:r>
          </a:p>
        </p:txBody>
      </p:sp>
      <p:sp>
        <p:nvSpPr>
          <p:cNvPr id="11" name="TextBox 10">
            <a:extLst>
              <a:ext uri="{FF2B5EF4-FFF2-40B4-BE49-F238E27FC236}">
                <a16:creationId xmlns:a16="http://schemas.microsoft.com/office/drawing/2014/main" id="{0041720A-B6C6-8947-8485-69274B922F1D}"/>
              </a:ext>
            </a:extLst>
          </p:cNvPr>
          <p:cNvSpPr txBox="1"/>
          <p:nvPr/>
        </p:nvSpPr>
        <p:spPr>
          <a:xfrm>
            <a:off x="3390658" y="2402239"/>
            <a:ext cx="892296" cy="276999"/>
          </a:xfrm>
          <a:prstGeom prst="rect">
            <a:avLst/>
          </a:prstGeom>
          <a:noFill/>
        </p:spPr>
        <p:txBody>
          <a:bodyPr wrap="none" rtlCol="0">
            <a:spAutoFit/>
          </a:bodyPr>
          <a:lstStyle/>
          <a:p>
            <a:r>
              <a:rPr lang="en-US" sz="1200" dirty="0">
                <a:solidFill>
                  <a:srgbClr val="F98E2E"/>
                </a:solidFill>
                <a:latin typeface="Arial Rounded MT Bold" panose="020F0704030504030204" pitchFamily="34" charset="77"/>
              </a:rPr>
              <a:t>Race Day</a:t>
            </a:r>
          </a:p>
        </p:txBody>
      </p:sp>
      <p:sp>
        <p:nvSpPr>
          <p:cNvPr id="12" name="Rectangle 11">
            <a:extLst>
              <a:ext uri="{FF2B5EF4-FFF2-40B4-BE49-F238E27FC236}">
                <a16:creationId xmlns:a16="http://schemas.microsoft.com/office/drawing/2014/main" id="{A1BD0C62-41D4-3644-845B-88CD1862CE53}"/>
              </a:ext>
            </a:extLst>
          </p:cNvPr>
          <p:cNvSpPr/>
          <p:nvPr/>
        </p:nvSpPr>
        <p:spPr>
          <a:xfrm>
            <a:off x="244929" y="5769924"/>
            <a:ext cx="6433451" cy="1118255"/>
          </a:xfrm>
          <a:prstGeom prst="rect">
            <a:avLst/>
          </a:prstGeom>
        </p:spPr>
        <p:txBody>
          <a:bodyPr wrap="square">
            <a:spAutoFit/>
          </a:bodyPr>
          <a:lstStyle/>
          <a:p>
            <a:pPr>
              <a:spcAft>
                <a:spcPts val="200"/>
              </a:spcAft>
            </a:pPr>
            <a:r>
              <a:rPr lang="en-US" sz="1000" b="1" dirty="0">
                <a:solidFill>
                  <a:srgbClr val="FD8008"/>
                </a:solidFill>
                <a:latin typeface="Arial" panose="020B0604020202020204" pitchFamily="34" charset="0"/>
                <a:cs typeface="Arial" panose="020B0604020202020204" pitchFamily="34" charset="0"/>
              </a:rPr>
              <a:t>Automated Virtual Results</a:t>
            </a:r>
            <a:r>
              <a:rPr lang="en-US" sz="1000" b="1" dirty="0">
                <a:solidFill>
                  <a:srgbClr val="000000"/>
                </a:solidFill>
                <a:latin typeface="Arial" panose="020B0604020202020204" pitchFamily="34" charset="0"/>
                <a:cs typeface="Arial" panose="020B0604020202020204" pitchFamily="34" charset="0"/>
              </a:rPr>
              <a:t> - </a:t>
            </a:r>
            <a:r>
              <a:rPr lang="en-US"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Available for most virtual races in </a:t>
            </a:r>
            <a:r>
              <a:rPr lang="en-US" sz="1000" dirty="0" err="1">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RaceJoy</a:t>
            </a:r>
            <a:r>
              <a:rPr lang="en-US"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a:t>
            </a:r>
          </a:p>
          <a:p>
            <a:pPr>
              <a:spcAft>
                <a:spcPts val="200"/>
              </a:spcAft>
            </a:pPr>
            <a:r>
              <a:rPr lang="en-US"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Enter the Bib number provided to you by the race to have your </a:t>
            </a:r>
            <a:r>
              <a:rPr lang="en-US" sz="1000" dirty="0" err="1">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RaceJoy</a:t>
            </a:r>
            <a:r>
              <a:rPr lang="en-US"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finish data automatically submitted for scored results. </a:t>
            </a:r>
          </a:p>
          <a:p>
            <a:pPr>
              <a:spcAft>
                <a:spcPts val="200"/>
              </a:spcAft>
            </a:pPr>
            <a:endParaRPr lang="en-US" sz="800" dirty="0">
              <a:solidFill>
                <a:srgbClr val="000000"/>
              </a:solidFill>
              <a:latin typeface="Arial" panose="020B0604020202020204" pitchFamily="34" charset="0"/>
              <a:cs typeface="Arial" panose="020B0604020202020204" pitchFamily="34" charset="0"/>
            </a:endParaRPr>
          </a:p>
          <a:p>
            <a:pPr>
              <a:spcAft>
                <a:spcPts val="200"/>
              </a:spcAft>
            </a:pPr>
            <a:r>
              <a:rPr lang="en-US" sz="1000" b="1" dirty="0">
                <a:solidFill>
                  <a:srgbClr val="FD8008"/>
                </a:solidFill>
                <a:latin typeface="Arial" panose="020B0604020202020204" pitchFamily="34" charset="0"/>
                <a:cs typeface="Arial" panose="020B0604020202020204" pitchFamily="34" charset="0"/>
              </a:rPr>
              <a:t>Race Redo</a:t>
            </a:r>
            <a:r>
              <a:rPr lang="en-US" sz="1000" b="1" dirty="0">
                <a:solidFill>
                  <a:srgbClr val="000000"/>
                </a:solidFill>
                <a:latin typeface="Arial" panose="020B0604020202020204" pitchFamily="34" charset="0"/>
                <a:cs typeface="Arial" panose="020B0604020202020204" pitchFamily="34" charset="0"/>
              </a:rPr>
              <a:t> - </a:t>
            </a:r>
            <a:r>
              <a:rPr lang="en-US"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You can redo the distance or onsite route to submit a new finish time. </a:t>
            </a:r>
          </a:p>
          <a:p>
            <a:pPr>
              <a:spcAft>
                <a:spcPts val="200"/>
              </a:spcAft>
            </a:pPr>
            <a:r>
              <a:rPr lang="en-US"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Select the Redo button to re-complete the distance. Warning: This will erase previous performance data. </a:t>
            </a:r>
          </a:p>
        </p:txBody>
      </p:sp>
      <p:sp>
        <p:nvSpPr>
          <p:cNvPr id="13" name="TextBox 12">
            <a:extLst>
              <a:ext uri="{FF2B5EF4-FFF2-40B4-BE49-F238E27FC236}">
                <a16:creationId xmlns:a16="http://schemas.microsoft.com/office/drawing/2014/main" id="{56056B6D-ECD6-B545-AE05-B3CD4B2AC15E}"/>
              </a:ext>
            </a:extLst>
          </p:cNvPr>
          <p:cNvSpPr txBox="1"/>
          <p:nvPr/>
        </p:nvSpPr>
        <p:spPr>
          <a:xfrm>
            <a:off x="202066" y="7271728"/>
            <a:ext cx="6519179" cy="1477328"/>
          </a:xfrm>
          <a:prstGeom prst="rect">
            <a:avLst/>
          </a:prstGeom>
          <a:noFill/>
        </p:spPr>
        <p:txBody>
          <a:bodyPr wrap="square" rtlCol="0">
            <a:spAutoFit/>
          </a:bodyPr>
          <a:lstStyle/>
          <a:p>
            <a:pPr marL="228600" indent="-228600">
              <a:spcAft>
                <a:spcPts val="200"/>
              </a:spcAft>
              <a:buFont typeface="+mj-lt"/>
              <a:buAutoNum type="arabicPeriod"/>
            </a:pPr>
            <a:r>
              <a:rPr lang="en-US" sz="1000" b="1" dirty="0">
                <a:latin typeface="Helvetica Neue" panose="02000503000000020004" pitchFamily="2" charset="0"/>
                <a:ea typeface="Helvetica Neue" panose="02000503000000020004" pitchFamily="2" charset="0"/>
                <a:cs typeface="Helvetica Neue" panose="02000503000000020004" pitchFamily="2" charset="0"/>
              </a:rPr>
              <a:t>Add participants: </a:t>
            </a:r>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Click the icon on the upper corner of your screen and search for your participant.</a:t>
            </a:r>
          </a:p>
          <a:p>
            <a:pPr marL="228600" indent="-228600">
              <a:spcAft>
                <a:spcPts val="200"/>
              </a:spcAft>
              <a:buFont typeface="+mj-lt"/>
              <a:buAutoNum type="arabicPeriod"/>
            </a:pPr>
            <a:r>
              <a:rPr lang="en-US" sz="1000" b="1" dirty="0">
                <a:latin typeface="Helvetica Neue" panose="02000503000000020004" pitchFamily="2" charset="0"/>
                <a:ea typeface="Helvetica Neue" panose="02000503000000020004" pitchFamily="2" charset="0"/>
                <a:cs typeface="Helvetica Neue" panose="02000503000000020004" pitchFamily="2" charset="0"/>
              </a:rPr>
              <a:t>Track in a map view: </a:t>
            </a:r>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Apple Users: click the feet icon at the bottom of the screen. Android Users: click the Track button at the top menu bar.</a:t>
            </a:r>
          </a:p>
          <a:p>
            <a:pPr marL="228600" indent="-228600">
              <a:spcAft>
                <a:spcPts val="200"/>
              </a:spcAft>
              <a:buFont typeface="+mj-lt"/>
              <a:buAutoNum type="arabicPeriod"/>
            </a:pPr>
            <a:r>
              <a:rPr lang="en-US" sz="1000" b="1" dirty="0">
                <a:latin typeface="Helvetica Neue" panose="02000503000000020004" pitchFamily="2" charset="0"/>
                <a:ea typeface="Helvetica Neue" panose="02000503000000020004" pitchFamily="2" charset="0"/>
                <a:cs typeface="Helvetica Neue" panose="02000503000000020004" pitchFamily="2" charset="0"/>
              </a:rPr>
              <a:t>Track with GPS-based progress alerts:</a:t>
            </a:r>
          </a:p>
          <a:p>
            <a:pPr marL="628650" lvl="1" indent="-171450">
              <a:spcAft>
                <a:spcPts val="200"/>
              </a:spcAft>
              <a:buFont typeface="Arial" panose="020B0604020202020204" pitchFamily="34" charset="0"/>
              <a:buChar char="•"/>
            </a:pPr>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The number of alerts vary by race and are typically sent out at every mile. </a:t>
            </a:r>
          </a:p>
          <a:p>
            <a:pPr marL="628650" lvl="1" indent="-171450">
              <a:spcAft>
                <a:spcPts val="200"/>
              </a:spcAft>
              <a:buFont typeface="Arial" panose="020B0604020202020204" pitchFamily="34" charset="0"/>
              <a:buChar char="•"/>
            </a:pPr>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You will automatically receive audio updates for yourself and notifications for those you track.</a:t>
            </a:r>
          </a:p>
          <a:p>
            <a:pPr marL="628650" lvl="1" indent="-171450">
              <a:spcAft>
                <a:spcPts val="200"/>
              </a:spcAft>
              <a:buFont typeface="Arial" panose="020B0604020202020204" pitchFamily="34" charset="0"/>
              <a:buChar char="•"/>
            </a:pPr>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Click Buzz and then Progress Alerts to view progress alerts for yourself and those you have tracked. </a:t>
            </a:r>
          </a:p>
          <a:p>
            <a:pPr marL="628650" lvl="1" indent="-171450">
              <a:spcAft>
                <a:spcPts val="200"/>
              </a:spcAft>
              <a:buFont typeface="Arial" panose="020B0604020202020204" pitchFamily="34" charset="0"/>
              <a:buChar char="•"/>
            </a:pPr>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Make sure you have your Notifications ON and your volume up to receive alerts.</a:t>
            </a:r>
          </a:p>
        </p:txBody>
      </p:sp>
      <p:pic>
        <p:nvPicPr>
          <p:cNvPr id="14" name="Picture 13">
            <a:extLst>
              <a:ext uri="{FF2B5EF4-FFF2-40B4-BE49-F238E27FC236}">
                <a16:creationId xmlns:a16="http://schemas.microsoft.com/office/drawing/2014/main" id="{555C1350-0E12-C146-B3C0-97F08479CC5C}"/>
              </a:ext>
            </a:extLst>
          </p:cNvPr>
          <p:cNvPicPr>
            <a:picLocks noChangeAspect="1"/>
          </p:cNvPicPr>
          <p:nvPr/>
        </p:nvPicPr>
        <p:blipFill>
          <a:blip r:embed="rId3"/>
          <a:stretch>
            <a:fillRect/>
          </a:stretch>
        </p:blipFill>
        <p:spPr>
          <a:xfrm>
            <a:off x="953469" y="4645997"/>
            <a:ext cx="1140674" cy="551637"/>
          </a:xfrm>
          <a:prstGeom prst="rect">
            <a:avLst/>
          </a:prstGeom>
        </p:spPr>
      </p:pic>
      <p:cxnSp>
        <p:nvCxnSpPr>
          <p:cNvPr id="25" name="Straight Connector 24">
            <a:extLst>
              <a:ext uri="{FF2B5EF4-FFF2-40B4-BE49-F238E27FC236}">
                <a16:creationId xmlns:a16="http://schemas.microsoft.com/office/drawing/2014/main" id="{34407C69-D620-0D46-8436-41F256F8B1CE}"/>
              </a:ext>
            </a:extLst>
          </p:cNvPr>
          <p:cNvCxnSpPr>
            <a:cxnSpLocks/>
          </p:cNvCxnSpPr>
          <p:nvPr/>
        </p:nvCxnSpPr>
        <p:spPr>
          <a:xfrm>
            <a:off x="3318781" y="2725964"/>
            <a:ext cx="1" cy="2258716"/>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2D32826-E7D2-A547-ADEE-89F2F497F42A}"/>
              </a:ext>
            </a:extLst>
          </p:cNvPr>
          <p:cNvCxnSpPr>
            <a:cxnSpLocks/>
          </p:cNvCxnSpPr>
          <p:nvPr/>
        </p:nvCxnSpPr>
        <p:spPr>
          <a:xfrm>
            <a:off x="432709" y="5371540"/>
            <a:ext cx="5772147" cy="14835"/>
          </a:xfrm>
          <a:prstGeom prst="line">
            <a:avLst/>
          </a:prstGeom>
          <a:ln>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0A71AAE5-A443-5547-947D-8306D2889267}"/>
              </a:ext>
            </a:extLst>
          </p:cNvPr>
          <p:cNvSpPr txBox="1"/>
          <p:nvPr/>
        </p:nvSpPr>
        <p:spPr>
          <a:xfrm>
            <a:off x="2193275" y="5477954"/>
            <a:ext cx="2849336" cy="276999"/>
          </a:xfrm>
          <a:prstGeom prst="rect">
            <a:avLst/>
          </a:prstGeom>
          <a:noFill/>
        </p:spPr>
        <p:txBody>
          <a:bodyPr wrap="square" rtlCol="0">
            <a:spAutoFit/>
          </a:bodyPr>
          <a:lstStyle/>
          <a:p>
            <a:r>
              <a:rPr lang="en-US" sz="1200" dirty="0">
                <a:solidFill>
                  <a:srgbClr val="F98E2E"/>
                </a:solidFill>
                <a:latin typeface="Arial Rounded MT Bold" panose="020F0704030504030204" pitchFamily="34" charset="77"/>
              </a:rPr>
              <a:t>Virtual Results &amp; Race Redo</a:t>
            </a:r>
          </a:p>
        </p:txBody>
      </p:sp>
      <p:sp>
        <p:nvSpPr>
          <p:cNvPr id="30" name="TextBox 29">
            <a:extLst>
              <a:ext uri="{FF2B5EF4-FFF2-40B4-BE49-F238E27FC236}">
                <a16:creationId xmlns:a16="http://schemas.microsoft.com/office/drawing/2014/main" id="{3E1DFDC8-0524-4944-9866-16AA223876C6}"/>
              </a:ext>
            </a:extLst>
          </p:cNvPr>
          <p:cNvSpPr txBox="1"/>
          <p:nvPr/>
        </p:nvSpPr>
        <p:spPr>
          <a:xfrm>
            <a:off x="2094143" y="7028159"/>
            <a:ext cx="2849336" cy="261610"/>
          </a:xfrm>
          <a:prstGeom prst="rect">
            <a:avLst/>
          </a:prstGeom>
          <a:noFill/>
        </p:spPr>
        <p:txBody>
          <a:bodyPr wrap="square" rtlCol="0">
            <a:spAutoFit/>
          </a:bodyPr>
          <a:lstStyle/>
          <a:p>
            <a:r>
              <a:rPr lang="en-US" sz="1100" dirty="0">
                <a:solidFill>
                  <a:srgbClr val="F98E2E"/>
                </a:solidFill>
                <a:latin typeface="Arial Rounded MT Bold" panose="020F0704030504030204" pitchFamily="34" charset="77"/>
              </a:rPr>
              <a:t>Track Yourself and Up to 50 People</a:t>
            </a:r>
          </a:p>
        </p:txBody>
      </p:sp>
      <p:cxnSp>
        <p:nvCxnSpPr>
          <p:cNvPr id="31" name="Straight Connector 30">
            <a:extLst>
              <a:ext uri="{FF2B5EF4-FFF2-40B4-BE49-F238E27FC236}">
                <a16:creationId xmlns:a16="http://schemas.microsoft.com/office/drawing/2014/main" id="{D6120395-5682-C74F-A943-B29699A7C0E8}"/>
              </a:ext>
            </a:extLst>
          </p:cNvPr>
          <p:cNvCxnSpPr>
            <a:cxnSpLocks/>
          </p:cNvCxnSpPr>
          <p:nvPr/>
        </p:nvCxnSpPr>
        <p:spPr>
          <a:xfrm>
            <a:off x="432709" y="6972605"/>
            <a:ext cx="5772147" cy="14835"/>
          </a:xfrm>
          <a:prstGeom prst="line">
            <a:avLst/>
          </a:prstGeom>
          <a:ln>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AEA06D86-FFE3-7245-9823-477B53969387}"/>
              </a:ext>
            </a:extLst>
          </p:cNvPr>
          <p:cNvSpPr/>
          <p:nvPr/>
        </p:nvSpPr>
        <p:spPr>
          <a:xfrm>
            <a:off x="195374" y="1464032"/>
            <a:ext cx="201168" cy="202270"/>
          </a:xfrm>
          <a:prstGeom prst="ellipse">
            <a:avLst/>
          </a:prstGeom>
          <a:solidFill>
            <a:srgbClr val="1B7D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33" name="Oval 32">
            <a:extLst>
              <a:ext uri="{FF2B5EF4-FFF2-40B4-BE49-F238E27FC236}">
                <a16:creationId xmlns:a16="http://schemas.microsoft.com/office/drawing/2014/main" id="{2246143E-0357-4F41-882A-33793E0581DC}"/>
              </a:ext>
            </a:extLst>
          </p:cNvPr>
          <p:cNvSpPr/>
          <p:nvPr/>
        </p:nvSpPr>
        <p:spPr>
          <a:xfrm>
            <a:off x="198558" y="1729498"/>
            <a:ext cx="201168" cy="202270"/>
          </a:xfrm>
          <a:prstGeom prst="ellipse">
            <a:avLst/>
          </a:prstGeom>
          <a:solidFill>
            <a:srgbClr val="1B7D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Helvetica Neue" panose="02000503000000020004" pitchFamily="2" charset="0"/>
                <a:ea typeface="Helvetica Neue" panose="02000503000000020004" pitchFamily="2" charset="0"/>
                <a:cs typeface="Helvetica Neue" panose="02000503000000020004" pitchFamily="2" charset="0"/>
              </a:rPr>
              <a:t>3</a:t>
            </a:r>
          </a:p>
        </p:txBody>
      </p:sp>
      <p:sp>
        <p:nvSpPr>
          <p:cNvPr id="34" name="Oval 33">
            <a:extLst>
              <a:ext uri="{FF2B5EF4-FFF2-40B4-BE49-F238E27FC236}">
                <a16:creationId xmlns:a16="http://schemas.microsoft.com/office/drawing/2014/main" id="{92B4A403-760F-D747-B736-7798E6EACC42}"/>
              </a:ext>
            </a:extLst>
          </p:cNvPr>
          <p:cNvSpPr/>
          <p:nvPr/>
        </p:nvSpPr>
        <p:spPr>
          <a:xfrm>
            <a:off x="204006" y="1979873"/>
            <a:ext cx="201168" cy="202270"/>
          </a:xfrm>
          <a:prstGeom prst="ellipse">
            <a:avLst/>
          </a:prstGeom>
          <a:solidFill>
            <a:srgbClr val="1B7D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Helvetica Neue" panose="02000503000000020004" pitchFamily="2" charset="0"/>
                <a:ea typeface="Helvetica Neue" panose="02000503000000020004" pitchFamily="2" charset="0"/>
                <a:cs typeface="Helvetica Neue" panose="02000503000000020004" pitchFamily="2" charset="0"/>
              </a:rPr>
              <a:t>4</a:t>
            </a:r>
          </a:p>
        </p:txBody>
      </p:sp>
      <p:pic>
        <p:nvPicPr>
          <p:cNvPr id="35" name="Picture 34">
            <a:extLst>
              <a:ext uri="{FF2B5EF4-FFF2-40B4-BE49-F238E27FC236}">
                <a16:creationId xmlns:a16="http://schemas.microsoft.com/office/drawing/2014/main" id="{B457D5CF-3848-6042-A325-4C3B26AEE6D1}"/>
              </a:ext>
            </a:extLst>
          </p:cNvPr>
          <p:cNvPicPr>
            <a:picLocks noChangeAspect="1"/>
          </p:cNvPicPr>
          <p:nvPr/>
        </p:nvPicPr>
        <p:blipFill>
          <a:blip r:embed="rId4"/>
          <a:stretch>
            <a:fillRect/>
          </a:stretch>
        </p:blipFill>
        <p:spPr>
          <a:xfrm>
            <a:off x="2974575" y="1216282"/>
            <a:ext cx="267041" cy="255914"/>
          </a:xfrm>
          <a:prstGeom prst="rect">
            <a:avLst/>
          </a:prstGeom>
        </p:spPr>
      </p:pic>
      <p:sp>
        <p:nvSpPr>
          <p:cNvPr id="38" name="Rectangle 37">
            <a:extLst>
              <a:ext uri="{FF2B5EF4-FFF2-40B4-BE49-F238E27FC236}">
                <a16:creationId xmlns:a16="http://schemas.microsoft.com/office/drawing/2014/main" id="{66FFEA1C-2EFD-2642-ADD4-8C37EC744138}"/>
              </a:ext>
            </a:extLst>
          </p:cNvPr>
          <p:cNvSpPr/>
          <p:nvPr/>
        </p:nvSpPr>
        <p:spPr>
          <a:xfrm>
            <a:off x="0" y="8773781"/>
            <a:ext cx="6858000" cy="407349"/>
          </a:xfrm>
          <a:prstGeom prst="rect">
            <a:avLst/>
          </a:prstGeom>
          <a:solidFill>
            <a:srgbClr val="1B7DCD"/>
          </a:solidFill>
          <a:ln>
            <a:solidFill>
              <a:srgbClr val="1B92D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Helvetica Neue" panose="02000503000000020004" pitchFamily="2" charset="0"/>
                <a:ea typeface="Helvetica Neue" panose="02000503000000020004" pitchFamily="2" charset="0"/>
                <a:cs typeface="Helvetica Neue" panose="02000503000000020004" pitchFamily="2" charset="0"/>
              </a:rPr>
              <a:t>Questions: see in-app FAQ, </a:t>
            </a:r>
            <a:r>
              <a:rPr lang="en-US" sz="800" dirty="0" err="1">
                <a:latin typeface="Helvetica Neue" panose="02000503000000020004" pitchFamily="2" charset="0"/>
                <a:ea typeface="Helvetica Neue" panose="02000503000000020004" pitchFamily="2" charset="0"/>
                <a:cs typeface="Helvetica Neue" panose="02000503000000020004" pitchFamily="2" charset="0"/>
              </a:rPr>
              <a:t>RaceJoy</a:t>
            </a:r>
            <a:r>
              <a:rPr lang="en-US" sz="800" dirty="0">
                <a:latin typeface="Helvetica Neue" panose="02000503000000020004" pitchFamily="2" charset="0"/>
                <a:ea typeface="Helvetica Neue" panose="02000503000000020004" pitchFamily="2" charset="0"/>
                <a:cs typeface="Helvetica Neue" panose="02000503000000020004" pitchFamily="2" charset="0"/>
              </a:rPr>
              <a:t> website, or email </a:t>
            </a:r>
            <a:r>
              <a:rPr lang="en-US" sz="800" dirty="0" err="1">
                <a:latin typeface="Helvetica Neue" panose="02000503000000020004" pitchFamily="2" charset="0"/>
                <a:ea typeface="Helvetica Neue" panose="02000503000000020004" pitchFamily="2" charset="0"/>
                <a:cs typeface="Helvetica Neue" panose="02000503000000020004" pitchFamily="2" charset="0"/>
              </a:rPr>
              <a:t>support@racejoy.com</a:t>
            </a:r>
            <a:r>
              <a:rPr lang="en-US" sz="800" dirty="0">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42" name="Picture 41" descr="A picture containing drawing&#10;&#10;Description automatically generated">
            <a:extLst>
              <a:ext uri="{FF2B5EF4-FFF2-40B4-BE49-F238E27FC236}">
                <a16:creationId xmlns:a16="http://schemas.microsoft.com/office/drawing/2014/main" id="{7E0A2A53-59C9-7E43-BCCC-85DBBF29F9DE}"/>
              </a:ext>
            </a:extLst>
          </p:cNvPr>
          <p:cNvPicPr>
            <a:picLocks noChangeAspect="1"/>
          </p:cNvPicPr>
          <p:nvPr/>
        </p:nvPicPr>
        <p:blipFill>
          <a:blip r:embed="rId5"/>
          <a:stretch>
            <a:fillRect/>
          </a:stretch>
        </p:blipFill>
        <p:spPr>
          <a:xfrm>
            <a:off x="4127010" y="4081434"/>
            <a:ext cx="1632937" cy="1632937"/>
          </a:xfrm>
          <a:prstGeom prst="rect">
            <a:avLst/>
          </a:prstGeom>
        </p:spPr>
      </p:pic>
    </p:spTree>
    <p:extLst>
      <p:ext uri="{BB962C8B-B14F-4D97-AF65-F5344CB8AC3E}">
        <p14:creationId xmlns:p14="http://schemas.microsoft.com/office/powerpoint/2010/main" val="3411686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7368285"/>
            <a:ext cx="6858000" cy="1775714"/>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4203" y="1"/>
            <a:ext cx="6858000" cy="956676"/>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06499" y="194404"/>
            <a:ext cx="6245001" cy="707886"/>
          </a:xfrm>
          <a:prstGeom prst="rect">
            <a:avLst/>
          </a:prstGeom>
          <a:noFill/>
        </p:spPr>
        <p:txBody>
          <a:bodyPr wrap="square" rtlCol="0">
            <a:spAutoFit/>
          </a:bodyPr>
          <a:lstStyle/>
          <a:p>
            <a:pPr algn="ctr"/>
            <a:r>
              <a:rPr lang="en-US" sz="2000" dirty="0">
                <a:solidFill>
                  <a:schemeClr val="bg1"/>
                </a:solidFill>
                <a:latin typeface="Arial Rounded MT Bold"/>
                <a:cs typeface="Arial Rounded MT Bold"/>
              </a:rPr>
              <a:t>Download </a:t>
            </a:r>
            <a:r>
              <a:rPr lang="en-US" sz="2000" dirty="0" err="1">
                <a:solidFill>
                  <a:schemeClr val="bg1"/>
                </a:solidFill>
                <a:latin typeface="Arial Rounded MT Bold"/>
                <a:cs typeface="Arial Rounded MT Bold"/>
              </a:rPr>
              <a:t>RaceJoy</a:t>
            </a:r>
            <a:r>
              <a:rPr lang="en-US" sz="2000" dirty="0">
                <a:solidFill>
                  <a:schemeClr val="bg1"/>
                </a:solidFill>
                <a:latin typeface="Arial Rounded MT Bold"/>
                <a:cs typeface="Arial Rounded MT Bold"/>
              </a:rPr>
              <a:t> for an Interactive </a:t>
            </a:r>
          </a:p>
          <a:p>
            <a:pPr algn="ctr"/>
            <a:r>
              <a:rPr lang="en-US" sz="2000" dirty="0">
                <a:solidFill>
                  <a:schemeClr val="bg1"/>
                </a:solidFill>
                <a:latin typeface="Arial Rounded MT Bold"/>
                <a:cs typeface="Arial Rounded MT Bold"/>
              </a:rPr>
              <a:t>Virtual Race Experience!</a:t>
            </a:r>
          </a:p>
        </p:txBody>
      </p:sp>
      <p:sp>
        <p:nvSpPr>
          <p:cNvPr id="16" name="Rectangle 15"/>
          <p:cNvSpPr/>
          <p:nvPr/>
        </p:nvSpPr>
        <p:spPr>
          <a:xfrm>
            <a:off x="1146044" y="6150774"/>
            <a:ext cx="4883344" cy="954107"/>
          </a:xfrm>
          <a:prstGeom prst="rect">
            <a:avLst/>
          </a:prstGeom>
        </p:spPr>
        <p:txBody>
          <a:bodyPr wrap="square">
            <a:spAutoFit/>
          </a:bodyPr>
          <a:lstStyle/>
          <a:p>
            <a:pPr algn="ctr"/>
            <a:r>
              <a:rPr lang="en-US" sz="2800" dirty="0">
                <a:solidFill>
                  <a:srgbClr val="1B7DCD"/>
                </a:solidFill>
                <a:latin typeface="Arial Rounded MT Bold"/>
                <a:cs typeface="Arial Rounded MT Bold"/>
              </a:rPr>
              <a:t>Don’t Race Alone</a:t>
            </a:r>
          </a:p>
          <a:p>
            <a:pPr algn="ctr"/>
            <a:r>
              <a:rPr lang="en-US" sz="2800" dirty="0">
                <a:solidFill>
                  <a:srgbClr val="1B7DCD"/>
                </a:solidFill>
                <a:latin typeface="Arial Rounded MT Bold"/>
                <a:cs typeface="Arial Rounded MT Bold"/>
              </a:rPr>
              <a:t>Download RaceJoy Today!</a:t>
            </a:r>
          </a:p>
        </p:txBody>
      </p:sp>
      <p:sp>
        <p:nvSpPr>
          <p:cNvPr id="17" name="Rectangle 16"/>
          <p:cNvSpPr/>
          <p:nvPr/>
        </p:nvSpPr>
        <p:spPr>
          <a:xfrm>
            <a:off x="2519491" y="1778012"/>
            <a:ext cx="3940281" cy="1764201"/>
          </a:xfrm>
          <a:prstGeom prst="rect">
            <a:avLst/>
          </a:prstGeom>
        </p:spPr>
        <p:txBody>
          <a:bodyPr wrap="square">
            <a:spAutoFit/>
          </a:bodyPr>
          <a:lstStyle/>
          <a:p>
            <a:pPr>
              <a:lnSpc>
                <a:spcPct val="140000"/>
              </a:lnSpc>
            </a:pPr>
            <a:r>
              <a:rPr lang="en-US" sz="2000" b="1" dirty="0">
                <a:latin typeface="Arial Rounded MT Bold" panose="020F0704030504030204" pitchFamily="34" charset="77"/>
                <a:ea typeface="Helvetica Neue Light" charset="0"/>
                <a:cs typeface="Helvetica Neue Light" charset="0"/>
              </a:rPr>
              <a:t>Live Phone Tracking</a:t>
            </a:r>
          </a:p>
          <a:p>
            <a:pPr>
              <a:lnSpc>
                <a:spcPct val="140000"/>
              </a:lnSpc>
            </a:pPr>
            <a:r>
              <a:rPr lang="en-US" sz="2000" b="1" dirty="0">
                <a:solidFill>
                  <a:srgbClr val="F9932E"/>
                </a:solidFill>
                <a:latin typeface="Arial Rounded MT Bold" panose="020F0704030504030204" pitchFamily="34" charset="77"/>
                <a:ea typeface="Helvetica Neue Light" charset="0"/>
                <a:cs typeface="Helvetica Neue Light" charset="0"/>
              </a:rPr>
              <a:t>GPS-Based Progress Alerts</a:t>
            </a:r>
          </a:p>
          <a:p>
            <a:pPr>
              <a:lnSpc>
                <a:spcPct val="140000"/>
              </a:lnSpc>
            </a:pPr>
            <a:r>
              <a:rPr lang="en-US" sz="2000" b="1" dirty="0">
                <a:solidFill>
                  <a:srgbClr val="1B7DCD"/>
                </a:solidFill>
                <a:latin typeface="Arial Rounded MT Bold" panose="020F0704030504030204" pitchFamily="34" charset="77"/>
                <a:ea typeface="Helvetica Neue Light" charset="0"/>
                <a:cs typeface="Helvetica Neue Light" charset="0"/>
              </a:rPr>
              <a:t>Remote Cheer Sending</a:t>
            </a:r>
          </a:p>
          <a:p>
            <a:pPr>
              <a:lnSpc>
                <a:spcPct val="140000"/>
              </a:lnSpc>
            </a:pPr>
            <a:r>
              <a:rPr lang="en-US" sz="2000" dirty="0">
                <a:latin typeface="Arial Rounded MT Bold" panose="020F0704030504030204" pitchFamily="34" charset="77"/>
                <a:ea typeface="Helvetica Neue Light" charset="0"/>
                <a:cs typeface="Helvetica Neue Light" charset="0"/>
              </a:rPr>
              <a:t>Virtual Scored Results</a:t>
            </a:r>
          </a:p>
        </p:txBody>
      </p:sp>
      <p:pic>
        <p:nvPicPr>
          <p:cNvPr id="18" name="Picture 17" descr="RunSignUp_ProductLogo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068" y="3971450"/>
            <a:ext cx="2929126" cy="677084"/>
          </a:xfrm>
          <a:prstGeom prst="rect">
            <a:avLst/>
          </a:prstGeom>
        </p:spPr>
      </p:pic>
      <p:pic>
        <p:nvPicPr>
          <p:cNvPr id="20" name="Picture 19"/>
          <p:cNvPicPr>
            <a:picLocks noChangeAspect="1"/>
          </p:cNvPicPr>
          <p:nvPr/>
        </p:nvPicPr>
        <p:blipFill>
          <a:blip r:embed="rId3"/>
          <a:stretch>
            <a:fillRect/>
          </a:stretch>
        </p:blipFill>
        <p:spPr>
          <a:xfrm>
            <a:off x="720782" y="5227664"/>
            <a:ext cx="508572" cy="487381"/>
          </a:xfrm>
          <a:prstGeom prst="rect">
            <a:avLst/>
          </a:prstGeom>
        </p:spPr>
      </p:pic>
      <p:pic>
        <p:nvPicPr>
          <p:cNvPr id="23" name="Picture 22"/>
          <p:cNvPicPr>
            <a:picLocks noChangeAspect="1"/>
          </p:cNvPicPr>
          <p:nvPr/>
        </p:nvPicPr>
        <p:blipFill>
          <a:blip r:embed="rId4"/>
          <a:stretch>
            <a:fillRect/>
          </a:stretch>
        </p:blipFill>
        <p:spPr>
          <a:xfrm>
            <a:off x="1229354" y="5243327"/>
            <a:ext cx="937381" cy="47244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228" y="1126672"/>
            <a:ext cx="2031791" cy="3858264"/>
          </a:xfrm>
          <a:prstGeom prst="rect">
            <a:avLst/>
          </a:prstGeom>
        </p:spPr>
      </p:pic>
      <p:cxnSp>
        <p:nvCxnSpPr>
          <p:cNvPr id="28" name="Straight Connector 27"/>
          <p:cNvCxnSpPr/>
          <p:nvPr/>
        </p:nvCxnSpPr>
        <p:spPr>
          <a:xfrm>
            <a:off x="357725" y="8694774"/>
            <a:ext cx="6114143" cy="9072"/>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11933" y="8720320"/>
            <a:ext cx="3429000" cy="230832"/>
          </a:xfrm>
          <a:prstGeom prst="rect">
            <a:avLst/>
          </a:prstGeom>
        </p:spPr>
        <p:txBody>
          <a:bodyPr>
            <a:spAutoFit/>
          </a:bodyPr>
          <a:lstStyle/>
          <a:p>
            <a:r>
              <a:rPr lang="en-US" sz="900" i="1" dirty="0">
                <a:solidFill>
                  <a:schemeClr val="bg1"/>
                </a:solidFill>
                <a:latin typeface="Calibri Light" charset="0"/>
                <a:ea typeface="Calibri Light" charset="0"/>
                <a:cs typeface="Calibri Light" charset="0"/>
              </a:rPr>
              <a:t>*RaceJoy is available in the App Store and Google Play.</a:t>
            </a:r>
          </a:p>
        </p:txBody>
      </p:sp>
      <p:sp>
        <p:nvSpPr>
          <p:cNvPr id="30" name="TextBox 29"/>
          <p:cNvSpPr txBox="1"/>
          <p:nvPr/>
        </p:nvSpPr>
        <p:spPr>
          <a:xfrm>
            <a:off x="5001396" y="8724084"/>
            <a:ext cx="1525471" cy="230832"/>
          </a:xfrm>
          <a:prstGeom prst="rect">
            <a:avLst/>
          </a:prstGeom>
          <a:noFill/>
        </p:spPr>
        <p:txBody>
          <a:bodyPr wrap="square" rtlCol="0">
            <a:spAutoFit/>
          </a:bodyPr>
          <a:lstStyle/>
          <a:p>
            <a:r>
              <a:rPr lang="en-US" sz="900" dirty="0">
                <a:solidFill>
                  <a:schemeClr val="bg1"/>
                </a:solidFill>
                <a:latin typeface="Calibri Light" charset="0"/>
                <a:ea typeface="Calibri Light" charset="0"/>
                <a:cs typeface="Calibri Light" charset="0"/>
              </a:rPr>
              <a:t>© All Rights Reserved</a:t>
            </a:r>
          </a:p>
        </p:txBody>
      </p:sp>
      <p:pic>
        <p:nvPicPr>
          <p:cNvPr id="32" name="Picture 31">
            <a:hlinkClick r:id="rId6"/>
          </p:cNvPr>
          <p:cNvPicPr>
            <a:picLocks noChangeAspect="1"/>
          </p:cNvPicPr>
          <p:nvPr/>
        </p:nvPicPr>
        <p:blipFill>
          <a:blip r:embed="rId7"/>
          <a:stretch>
            <a:fillRect/>
          </a:stretch>
        </p:blipFill>
        <p:spPr>
          <a:xfrm rot="20457641">
            <a:off x="4889900" y="7548580"/>
            <a:ext cx="530755" cy="530755"/>
          </a:xfrm>
          <a:prstGeom prst="rect">
            <a:avLst/>
          </a:prstGeom>
        </p:spPr>
      </p:pic>
      <p:pic>
        <p:nvPicPr>
          <p:cNvPr id="33" name="Picture 32"/>
          <p:cNvPicPr>
            <a:picLocks noChangeAspect="1"/>
          </p:cNvPicPr>
          <p:nvPr/>
        </p:nvPicPr>
        <p:blipFill>
          <a:blip r:embed="rId8"/>
          <a:stretch>
            <a:fillRect/>
          </a:stretch>
        </p:blipFill>
        <p:spPr>
          <a:xfrm rot="1300613">
            <a:off x="5357951" y="7476526"/>
            <a:ext cx="584200" cy="584200"/>
          </a:xfrm>
          <a:prstGeom prst="rect">
            <a:avLst/>
          </a:prstGeom>
        </p:spPr>
      </p:pic>
      <p:sp>
        <p:nvSpPr>
          <p:cNvPr id="34" name="TextBox 33"/>
          <p:cNvSpPr txBox="1"/>
          <p:nvPr/>
        </p:nvSpPr>
        <p:spPr>
          <a:xfrm>
            <a:off x="310609" y="7272685"/>
            <a:ext cx="3217156" cy="1431161"/>
          </a:xfrm>
          <a:prstGeom prst="rect">
            <a:avLst/>
          </a:prstGeom>
          <a:noFill/>
        </p:spPr>
        <p:txBody>
          <a:bodyPr wrap="square" rtlCol="0">
            <a:spAutoFit/>
          </a:bodyPr>
          <a:lstStyle/>
          <a:p>
            <a:pPr>
              <a:lnSpc>
                <a:spcPct val="150000"/>
              </a:lnSpc>
            </a:pPr>
            <a:r>
              <a:rPr lang="en-US" sz="1600" dirty="0">
                <a:solidFill>
                  <a:schemeClr val="bg1"/>
                </a:solidFill>
                <a:latin typeface="Calibri" charset="0"/>
                <a:ea typeface="Calibri" charset="0"/>
                <a:cs typeface="Calibri" charset="0"/>
              </a:rPr>
              <a:t>Questions?</a:t>
            </a:r>
          </a:p>
          <a:p>
            <a:pPr>
              <a:lnSpc>
                <a:spcPct val="150000"/>
              </a:lnSpc>
            </a:pPr>
            <a:r>
              <a:rPr lang="en-US" sz="1400" dirty="0">
                <a:solidFill>
                  <a:schemeClr val="bg1"/>
                </a:solidFill>
                <a:latin typeface="Calibri Light" charset="0"/>
                <a:ea typeface="Calibri Light" charset="0"/>
                <a:cs typeface="Calibri Light" charset="0"/>
              </a:rPr>
              <a:t>Email: </a:t>
            </a:r>
            <a:r>
              <a:rPr lang="en-US" sz="1400" dirty="0" err="1">
                <a:solidFill>
                  <a:schemeClr val="bg1"/>
                </a:solidFill>
                <a:latin typeface="Calibri Light" charset="0"/>
                <a:ea typeface="Calibri Light" charset="0"/>
                <a:cs typeface="Calibri Light" charset="0"/>
              </a:rPr>
              <a:t>support@racejoy.com</a:t>
            </a:r>
            <a:endParaRPr lang="en-US" sz="1400" dirty="0">
              <a:solidFill>
                <a:schemeClr val="bg1"/>
              </a:solidFill>
              <a:latin typeface="Calibri Light" charset="0"/>
              <a:ea typeface="Calibri Light" charset="0"/>
              <a:cs typeface="Calibri Light" charset="0"/>
            </a:endParaRPr>
          </a:p>
          <a:p>
            <a:pPr>
              <a:lnSpc>
                <a:spcPct val="150000"/>
              </a:lnSpc>
            </a:pPr>
            <a:r>
              <a:rPr lang="en-US" sz="1400" dirty="0">
                <a:solidFill>
                  <a:schemeClr val="bg1"/>
                </a:solidFill>
                <a:latin typeface="Calibri Light" charset="0"/>
                <a:ea typeface="Calibri Light" charset="0"/>
                <a:cs typeface="Calibri Light" charset="0"/>
              </a:rPr>
              <a:t>Website: </a:t>
            </a:r>
            <a:r>
              <a:rPr lang="en-US" sz="1400" dirty="0" err="1">
                <a:solidFill>
                  <a:schemeClr val="bg1"/>
                </a:solidFill>
                <a:latin typeface="Calibri Light" charset="0"/>
                <a:ea typeface="Calibri Light" charset="0"/>
                <a:cs typeface="Calibri Light" charset="0"/>
              </a:rPr>
              <a:t>www.racejoy.com</a:t>
            </a:r>
            <a:endParaRPr lang="en-US" sz="1400" dirty="0">
              <a:solidFill>
                <a:schemeClr val="bg1"/>
              </a:solidFill>
              <a:latin typeface="Calibri Light" charset="0"/>
              <a:ea typeface="Calibri Light" charset="0"/>
              <a:cs typeface="Calibri Light" charset="0"/>
            </a:endParaRPr>
          </a:p>
          <a:p>
            <a:pPr>
              <a:lnSpc>
                <a:spcPct val="150000"/>
              </a:lnSpc>
            </a:pPr>
            <a:r>
              <a:rPr lang="en-US" sz="1400" dirty="0">
                <a:solidFill>
                  <a:schemeClr val="bg1"/>
                </a:solidFill>
                <a:latin typeface="Calibri Light" charset="0"/>
                <a:ea typeface="Calibri Light" charset="0"/>
                <a:cs typeface="Calibri Light" charset="0"/>
              </a:rPr>
              <a:t>See RaceJoy Buzz Alerts or FAQ in App</a:t>
            </a:r>
          </a:p>
        </p:txBody>
      </p:sp>
      <p:pic>
        <p:nvPicPr>
          <p:cNvPr id="36" name="Picture 35"/>
          <p:cNvPicPr>
            <a:picLocks noChangeAspect="1"/>
          </p:cNvPicPr>
          <p:nvPr/>
        </p:nvPicPr>
        <p:blipFill>
          <a:blip r:embed="rId3"/>
          <a:stretch>
            <a:fillRect/>
          </a:stretch>
        </p:blipFill>
        <p:spPr>
          <a:xfrm>
            <a:off x="5178659" y="7905763"/>
            <a:ext cx="508572" cy="487381"/>
          </a:xfrm>
          <a:prstGeom prst="rect">
            <a:avLst/>
          </a:prstGeom>
        </p:spPr>
      </p:pic>
    </p:spTree>
    <p:extLst>
      <p:ext uri="{BB962C8B-B14F-4D97-AF65-F5344CB8AC3E}">
        <p14:creationId xmlns:p14="http://schemas.microsoft.com/office/powerpoint/2010/main" val="680874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7368285"/>
            <a:ext cx="6858000" cy="1775714"/>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4203" y="1"/>
            <a:ext cx="6858000" cy="956676"/>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06499" y="194404"/>
            <a:ext cx="6245001" cy="707886"/>
          </a:xfrm>
          <a:prstGeom prst="rect">
            <a:avLst/>
          </a:prstGeom>
          <a:noFill/>
        </p:spPr>
        <p:txBody>
          <a:bodyPr wrap="square" rtlCol="0">
            <a:spAutoFit/>
          </a:bodyPr>
          <a:lstStyle/>
          <a:p>
            <a:pPr algn="ctr"/>
            <a:r>
              <a:rPr lang="en-US" sz="2000" dirty="0">
                <a:solidFill>
                  <a:schemeClr val="bg1"/>
                </a:solidFill>
                <a:latin typeface="Arial Rounded MT Bold"/>
                <a:cs typeface="Arial Rounded MT Bold"/>
              </a:rPr>
              <a:t>Download </a:t>
            </a:r>
            <a:r>
              <a:rPr lang="en-US" sz="2000" dirty="0" err="1">
                <a:solidFill>
                  <a:schemeClr val="bg1"/>
                </a:solidFill>
                <a:latin typeface="Arial Rounded MT Bold"/>
                <a:cs typeface="Arial Rounded MT Bold"/>
              </a:rPr>
              <a:t>RaceJoy</a:t>
            </a:r>
            <a:r>
              <a:rPr lang="en-US" sz="2000" dirty="0">
                <a:solidFill>
                  <a:schemeClr val="bg1"/>
                </a:solidFill>
                <a:latin typeface="Arial Rounded MT Bold"/>
                <a:cs typeface="Arial Rounded MT Bold"/>
              </a:rPr>
              <a:t> for an Interactive </a:t>
            </a:r>
          </a:p>
          <a:p>
            <a:pPr algn="ctr"/>
            <a:r>
              <a:rPr lang="en-US" sz="2000" dirty="0">
                <a:solidFill>
                  <a:schemeClr val="bg1"/>
                </a:solidFill>
                <a:latin typeface="Arial Rounded MT Bold"/>
                <a:cs typeface="Arial Rounded MT Bold"/>
              </a:rPr>
              <a:t>Virtual Race Experience!</a:t>
            </a:r>
          </a:p>
        </p:txBody>
      </p:sp>
      <p:sp>
        <p:nvSpPr>
          <p:cNvPr id="16" name="Rectangle 15"/>
          <p:cNvSpPr/>
          <p:nvPr/>
        </p:nvSpPr>
        <p:spPr>
          <a:xfrm>
            <a:off x="1086093" y="6016948"/>
            <a:ext cx="4883344" cy="954107"/>
          </a:xfrm>
          <a:prstGeom prst="rect">
            <a:avLst/>
          </a:prstGeom>
        </p:spPr>
        <p:txBody>
          <a:bodyPr wrap="square">
            <a:spAutoFit/>
          </a:bodyPr>
          <a:lstStyle/>
          <a:p>
            <a:pPr algn="ctr"/>
            <a:r>
              <a:rPr lang="en-US" sz="2800" dirty="0">
                <a:solidFill>
                  <a:srgbClr val="1B7DCD"/>
                </a:solidFill>
                <a:latin typeface="Arial Rounded MT Bold"/>
                <a:cs typeface="Arial Rounded MT Bold"/>
              </a:rPr>
              <a:t>Don’t Race Alone</a:t>
            </a:r>
          </a:p>
          <a:p>
            <a:pPr algn="ctr"/>
            <a:r>
              <a:rPr lang="en-US" sz="2800" dirty="0">
                <a:solidFill>
                  <a:srgbClr val="1B7DCD"/>
                </a:solidFill>
                <a:latin typeface="Arial Rounded MT Bold"/>
                <a:cs typeface="Arial Rounded MT Bold"/>
              </a:rPr>
              <a:t>Download RaceJoy Today!</a:t>
            </a:r>
          </a:p>
        </p:txBody>
      </p:sp>
      <p:sp>
        <p:nvSpPr>
          <p:cNvPr id="17" name="Rectangle 16"/>
          <p:cNvSpPr/>
          <p:nvPr/>
        </p:nvSpPr>
        <p:spPr>
          <a:xfrm>
            <a:off x="2586586" y="1673590"/>
            <a:ext cx="3940281" cy="1764201"/>
          </a:xfrm>
          <a:prstGeom prst="rect">
            <a:avLst/>
          </a:prstGeom>
        </p:spPr>
        <p:txBody>
          <a:bodyPr wrap="square">
            <a:spAutoFit/>
          </a:bodyPr>
          <a:lstStyle/>
          <a:p>
            <a:pPr>
              <a:lnSpc>
                <a:spcPct val="140000"/>
              </a:lnSpc>
            </a:pPr>
            <a:r>
              <a:rPr lang="en-US" sz="2000" b="1" dirty="0">
                <a:latin typeface="Arial Rounded MT Bold" panose="020F0704030504030204" pitchFamily="34" charset="77"/>
                <a:ea typeface="Helvetica Neue Light" charset="0"/>
                <a:cs typeface="Helvetica Neue Light" charset="0"/>
              </a:rPr>
              <a:t>Live Phone Tracking</a:t>
            </a:r>
          </a:p>
          <a:p>
            <a:pPr>
              <a:lnSpc>
                <a:spcPct val="140000"/>
              </a:lnSpc>
            </a:pPr>
            <a:r>
              <a:rPr lang="en-US" sz="2000" b="1" dirty="0">
                <a:solidFill>
                  <a:srgbClr val="F9932E"/>
                </a:solidFill>
                <a:latin typeface="Arial Rounded MT Bold" panose="020F0704030504030204" pitchFamily="34" charset="77"/>
                <a:ea typeface="Helvetica Neue Light" charset="0"/>
                <a:cs typeface="Helvetica Neue Light" charset="0"/>
              </a:rPr>
              <a:t>GPS-Based Progress Alerts</a:t>
            </a:r>
          </a:p>
          <a:p>
            <a:pPr>
              <a:lnSpc>
                <a:spcPct val="140000"/>
              </a:lnSpc>
            </a:pPr>
            <a:r>
              <a:rPr lang="en-US" sz="2000" b="1" dirty="0">
                <a:solidFill>
                  <a:srgbClr val="1B7DCD"/>
                </a:solidFill>
                <a:latin typeface="Arial Rounded MT Bold" panose="020F0704030504030204" pitchFamily="34" charset="77"/>
                <a:ea typeface="Helvetica Neue Light" charset="0"/>
                <a:cs typeface="Helvetica Neue Light" charset="0"/>
              </a:rPr>
              <a:t>Remote Cheer Sending</a:t>
            </a:r>
          </a:p>
          <a:p>
            <a:pPr>
              <a:lnSpc>
                <a:spcPct val="140000"/>
              </a:lnSpc>
            </a:pPr>
            <a:r>
              <a:rPr lang="en-US" sz="2000" dirty="0">
                <a:latin typeface="Arial Rounded MT Bold" panose="020F0704030504030204" pitchFamily="34" charset="77"/>
                <a:ea typeface="Helvetica Neue Light" charset="0"/>
                <a:cs typeface="Helvetica Neue Light" charset="0"/>
              </a:rPr>
              <a:t>Virtual Scored Results</a:t>
            </a:r>
          </a:p>
        </p:txBody>
      </p:sp>
      <p:pic>
        <p:nvPicPr>
          <p:cNvPr id="18" name="Picture 17" descr="RunSignUp_ProductLogo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074" y="5523125"/>
            <a:ext cx="1584085" cy="366170"/>
          </a:xfrm>
          <a:prstGeom prst="rect">
            <a:avLst/>
          </a:prstGeom>
        </p:spPr>
      </p:pic>
      <p:pic>
        <p:nvPicPr>
          <p:cNvPr id="20" name="Picture 19"/>
          <p:cNvPicPr>
            <a:picLocks noChangeAspect="1"/>
          </p:cNvPicPr>
          <p:nvPr/>
        </p:nvPicPr>
        <p:blipFill>
          <a:blip r:embed="rId3"/>
          <a:stretch>
            <a:fillRect/>
          </a:stretch>
        </p:blipFill>
        <p:spPr>
          <a:xfrm>
            <a:off x="720782" y="5055209"/>
            <a:ext cx="425262" cy="407542"/>
          </a:xfrm>
          <a:prstGeom prst="rect">
            <a:avLst/>
          </a:prstGeom>
        </p:spPr>
      </p:pic>
      <p:pic>
        <p:nvPicPr>
          <p:cNvPr id="23" name="Picture 22"/>
          <p:cNvPicPr>
            <a:picLocks noChangeAspect="1"/>
          </p:cNvPicPr>
          <p:nvPr/>
        </p:nvPicPr>
        <p:blipFill>
          <a:blip r:embed="rId4"/>
          <a:stretch>
            <a:fillRect/>
          </a:stretch>
        </p:blipFill>
        <p:spPr>
          <a:xfrm>
            <a:off x="1195824" y="5055209"/>
            <a:ext cx="701046" cy="353327"/>
          </a:xfrm>
          <a:prstGeom prst="rect">
            <a:avLst/>
          </a:prstGeom>
        </p:spPr>
      </p:pic>
      <p:sp>
        <p:nvSpPr>
          <p:cNvPr id="24" name="Rounded Rectangle 23"/>
          <p:cNvSpPr/>
          <p:nvPr/>
        </p:nvSpPr>
        <p:spPr>
          <a:xfrm>
            <a:off x="2845074" y="3676891"/>
            <a:ext cx="2817731" cy="1040561"/>
          </a:xfrm>
          <a:prstGeom prst="roundRect">
            <a:avLst>
              <a:gd name="adj" fmla="val 25036"/>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944519" y="3741003"/>
            <a:ext cx="2618839" cy="830997"/>
          </a:xfrm>
          <a:prstGeom prst="rect">
            <a:avLst/>
          </a:prstGeom>
          <a:noFill/>
        </p:spPr>
        <p:txBody>
          <a:bodyPr wrap="square" rtlCol="0">
            <a:spAutoFit/>
          </a:bodyPr>
          <a:lstStyle/>
          <a:p>
            <a:pPr algn="ctr"/>
            <a:r>
              <a:rPr lang="en-US" sz="1600" dirty="0">
                <a:solidFill>
                  <a:schemeClr val="tx1">
                    <a:lumMod val="85000"/>
                    <a:lumOff val="15000"/>
                  </a:schemeClr>
                </a:solidFill>
                <a:latin typeface="Arial Rounded MT Bold"/>
                <a:cs typeface="Arial Rounded MT Bold"/>
              </a:rPr>
              <a:t>Plus! </a:t>
            </a:r>
          </a:p>
          <a:p>
            <a:pPr algn="ctr"/>
            <a:r>
              <a:rPr lang="en-US" sz="1600" dirty="0">
                <a:solidFill>
                  <a:schemeClr val="tx1">
                    <a:lumMod val="85000"/>
                    <a:lumOff val="15000"/>
                  </a:schemeClr>
                </a:solidFill>
                <a:latin typeface="Arial Rounded MT Bold"/>
                <a:cs typeface="Arial Rounded MT Bold"/>
              </a:rPr>
              <a:t>&lt;Race Name&gt; Surprise Audio Experience</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228" y="1126672"/>
            <a:ext cx="2031791" cy="3858264"/>
          </a:xfrm>
          <a:prstGeom prst="rect">
            <a:avLst/>
          </a:prstGeom>
        </p:spPr>
      </p:pic>
      <p:cxnSp>
        <p:nvCxnSpPr>
          <p:cNvPr id="28" name="Straight Connector 27"/>
          <p:cNvCxnSpPr/>
          <p:nvPr/>
        </p:nvCxnSpPr>
        <p:spPr>
          <a:xfrm>
            <a:off x="357725" y="8694774"/>
            <a:ext cx="6114143" cy="9072"/>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11933" y="8720320"/>
            <a:ext cx="3429000" cy="230832"/>
          </a:xfrm>
          <a:prstGeom prst="rect">
            <a:avLst/>
          </a:prstGeom>
        </p:spPr>
        <p:txBody>
          <a:bodyPr>
            <a:spAutoFit/>
          </a:bodyPr>
          <a:lstStyle/>
          <a:p>
            <a:r>
              <a:rPr lang="en-US" sz="900" i="1" dirty="0">
                <a:solidFill>
                  <a:schemeClr val="bg1"/>
                </a:solidFill>
                <a:latin typeface="Calibri Light" charset="0"/>
                <a:ea typeface="Calibri Light" charset="0"/>
                <a:cs typeface="Calibri Light" charset="0"/>
              </a:rPr>
              <a:t>*RaceJoy is available in the App Store and Google Play.</a:t>
            </a:r>
          </a:p>
        </p:txBody>
      </p:sp>
      <p:sp>
        <p:nvSpPr>
          <p:cNvPr id="30" name="TextBox 29"/>
          <p:cNvSpPr txBox="1"/>
          <p:nvPr/>
        </p:nvSpPr>
        <p:spPr>
          <a:xfrm>
            <a:off x="5001396" y="8724084"/>
            <a:ext cx="1525471" cy="230832"/>
          </a:xfrm>
          <a:prstGeom prst="rect">
            <a:avLst/>
          </a:prstGeom>
          <a:noFill/>
        </p:spPr>
        <p:txBody>
          <a:bodyPr wrap="square" rtlCol="0">
            <a:spAutoFit/>
          </a:bodyPr>
          <a:lstStyle/>
          <a:p>
            <a:r>
              <a:rPr lang="en-US" sz="900" dirty="0">
                <a:solidFill>
                  <a:schemeClr val="bg1"/>
                </a:solidFill>
                <a:latin typeface="Calibri Light" charset="0"/>
                <a:ea typeface="Calibri Light" charset="0"/>
                <a:cs typeface="Calibri Light" charset="0"/>
              </a:rPr>
              <a:t>© All Rights Reserved</a:t>
            </a:r>
          </a:p>
        </p:txBody>
      </p:sp>
      <p:pic>
        <p:nvPicPr>
          <p:cNvPr id="32" name="Picture 31">
            <a:hlinkClick r:id="rId6"/>
          </p:cNvPr>
          <p:cNvPicPr>
            <a:picLocks noChangeAspect="1"/>
          </p:cNvPicPr>
          <p:nvPr/>
        </p:nvPicPr>
        <p:blipFill>
          <a:blip r:embed="rId7"/>
          <a:stretch>
            <a:fillRect/>
          </a:stretch>
        </p:blipFill>
        <p:spPr>
          <a:xfrm rot="20457641">
            <a:off x="4889900" y="7548580"/>
            <a:ext cx="530755" cy="530755"/>
          </a:xfrm>
          <a:prstGeom prst="rect">
            <a:avLst/>
          </a:prstGeom>
        </p:spPr>
      </p:pic>
      <p:pic>
        <p:nvPicPr>
          <p:cNvPr id="33" name="Picture 32"/>
          <p:cNvPicPr>
            <a:picLocks noChangeAspect="1"/>
          </p:cNvPicPr>
          <p:nvPr/>
        </p:nvPicPr>
        <p:blipFill>
          <a:blip r:embed="rId8"/>
          <a:stretch>
            <a:fillRect/>
          </a:stretch>
        </p:blipFill>
        <p:spPr>
          <a:xfrm rot="1300613">
            <a:off x="5357951" y="7476526"/>
            <a:ext cx="584200" cy="584200"/>
          </a:xfrm>
          <a:prstGeom prst="rect">
            <a:avLst/>
          </a:prstGeom>
        </p:spPr>
      </p:pic>
      <p:sp>
        <p:nvSpPr>
          <p:cNvPr id="34" name="TextBox 33"/>
          <p:cNvSpPr txBox="1"/>
          <p:nvPr/>
        </p:nvSpPr>
        <p:spPr>
          <a:xfrm>
            <a:off x="310609" y="7272685"/>
            <a:ext cx="3217156" cy="1431161"/>
          </a:xfrm>
          <a:prstGeom prst="rect">
            <a:avLst/>
          </a:prstGeom>
          <a:noFill/>
        </p:spPr>
        <p:txBody>
          <a:bodyPr wrap="square" rtlCol="0">
            <a:spAutoFit/>
          </a:bodyPr>
          <a:lstStyle/>
          <a:p>
            <a:pPr>
              <a:lnSpc>
                <a:spcPct val="150000"/>
              </a:lnSpc>
            </a:pPr>
            <a:r>
              <a:rPr lang="en-US" sz="1600" dirty="0">
                <a:solidFill>
                  <a:schemeClr val="bg1"/>
                </a:solidFill>
                <a:latin typeface="Calibri" charset="0"/>
                <a:ea typeface="Calibri" charset="0"/>
                <a:cs typeface="Calibri" charset="0"/>
              </a:rPr>
              <a:t>Questions?</a:t>
            </a:r>
          </a:p>
          <a:p>
            <a:pPr>
              <a:lnSpc>
                <a:spcPct val="150000"/>
              </a:lnSpc>
            </a:pPr>
            <a:r>
              <a:rPr lang="en-US" sz="1400" dirty="0">
                <a:solidFill>
                  <a:schemeClr val="bg1"/>
                </a:solidFill>
                <a:latin typeface="Calibri Light" charset="0"/>
                <a:ea typeface="Calibri Light" charset="0"/>
                <a:cs typeface="Calibri Light" charset="0"/>
              </a:rPr>
              <a:t>Email: </a:t>
            </a:r>
            <a:r>
              <a:rPr lang="en-US" sz="1400" dirty="0" err="1">
                <a:solidFill>
                  <a:schemeClr val="bg1"/>
                </a:solidFill>
                <a:latin typeface="Calibri Light" charset="0"/>
                <a:ea typeface="Calibri Light" charset="0"/>
                <a:cs typeface="Calibri Light" charset="0"/>
              </a:rPr>
              <a:t>support@racejoy.com</a:t>
            </a:r>
            <a:endParaRPr lang="en-US" sz="1400" dirty="0">
              <a:solidFill>
                <a:schemeClr val="bg1"/>
              </a:solidFill>
              <a:latin typeface="Calibri Light" charset="0"/>
              <a:ea typeface="Calibri Light" charset="0"/>
              <a:cs typeface="Calibri Light" charset="0"/>
            </a:endParaRPr>
          </a:p>
          <a:p>
            <a:pPr>
              <a:lnSpc>
                <a:spcPct val="150000"/>
              </a:lnSpc>
            </a:pPr>
            <a:r>
              <a:rPr lang="en-US" sz="1400" dirty="0">
                <a:solidFill>
                  <a:schemeClr val="bg1"/>
                </a:solidFill>
                <a:latin typeface="Calibri Light" charset="0"/>
                <a:ea typeface="Calibri Light" charset="0"/>
                <a:cs typeface="Calibri Light" charset="0"/>
              </a:rPr>
              <a:t>Website: </a:t>
            </a:r>
            <a:r>
              <a:rPr lang="en-US" sz="1400" dirty="0" err="1">
                <a:solidFill>
                  <a:schemeClr val="bg1"/>
                </a:solidFill>
                <a:latin typeface="Calibri Light" charset="0"/>
                <a:ea typeface="Calibri Light" charset="0"/>
                <a:cs typeface="Calibri Light" charset="0"/>
              </a:rPr>
              <a:t>www.racejoy.com</a:t>
            </a:r>
            <a:endParaRPr lang="en-US" sz="1400" dirty="0">
              <a:solidFill>
                <a:schemeClr val="bg1"/>
              </a:solidFill>
              <a:latin typeface="Calibri Light" charset="0"/>
              <a:ea typeface="Calibri Light" charset="0"/>
              <a:cs typeface="Calibri Light" charset="0"/>
            </a:endParaRPr>
          </a:p>
          <a:p>
            <a:pPr>
              <a:lnSpc>
                <a:spcPct val="150000"/>
              </a:lnSpc>
            </a:pPr>
            <a:r>
              <a:rPr lang="en-US" sz="1400" dirty="0">
                <a:solidFill>
                  <a:schemeClr val="bg1"/>
                </a:solidFill>
                <a:latin typeface="Calibri Light" charset="0"/>
                <a:ea typeface="Calibri Light" charset="0"/>
                <a:cs typeface="Calibri Light" charset="0"/>
              </a:rPr>
              <a:t>See RaceJoy Buzz Alerts or FAQ in App</a:t>
            </a:r>
          </a:p>
        </p:txBody>
      </p:sp>
      <p:pic>
        <p:nvPicPr>
          <p:cNvPr id="36" name="Picture 35"/>
          <p:cNvPicPr>
            <a:picLocks noChangeAspect="1"/>
          </p:cNvPicPr>
          <p:nvPr/>
        </p:nvPicPr>
        <p:blipFill>
          <a:blip r:embed="rId3"/>
          <a:stretch>
            <a:fillRect/>
          </a:stretch>
        </p:blipFill>
        <p:spPr>
          <a:xfrm>
            <a:off x="5178659" y="7905763"/>
            <a:ext cx="508572" cy="487381"/>
          </a:xfrm>
          <a:prstGeom prst="rect">
            <a:avLst/>
          </a:prstGeom>
        </p:spPr>
      </p:pic>
    </p:spTree>
    <p:extLst>
      <p:ext uri="{BB962C8B-B14F-4D97-AF65-F5344CB8AC3E}">
        <p14:creationId xmlns:p14="http://schemas.microsoft.com/office/powerpoint/2010/main" val="3280779377"/>
      </p:ext>
    </p:extLst>
  </p:cSld>
  <p:clrMapOvr>
    <a:masterClrMapping/>
  </p:clrMapOvr>
</p:sld>
</file>

<file path=ppt/theme/theme1.xml><?xml version="1.0" encoding="utf-8"?>
<a:theme xmlns:a="http://schemas.openxmlformats.org/drawingml/2006/main" name="Office Theme">
  <a:themeElements>
    <a:clrScheme name="Custom 1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B7DC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11768</TotalTime>
  <Words>1630</Words>
  <Application>Microsoft Macintosh PowerPoint</Application>
  <PresentationFormat>On-screen Show (4:3)</PresentationFormat>
  <Paragraphs>188</Paragraphs>
  <Slides>12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Rounded MT Bold</vt:lpstr>
      <vt:lpstr>Calibri</vt:lpstr>
      <vt:lpstr>Calibri Light</vt:lpstr>
      <vt:lpstr>Helvetica Neue</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RaceJoy Virtual Race Tracking How-To</vt:lpstr>
      <vt:lpstr>PowerPoint Presentation</vt:lpstr>
      <vt:lpstr>PowerPoint Presentation</vt:lpstr>
      <vt:lpstr>PowerPoint Presentation</vt:lpstr>
      <vt:lpstr>PowerPoint Presentation</vt:lpstr>
      <vt:lpstr>PowerPoint Presentation</vt:lpstr>
    </vt:vector>
  </TitlesOfParts>
  <Company>TriPerta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RaceJoy Debrief   Medical Mutual Glass City Marathon</dc:title>
  <dc:creator>Shelly Harris</dc:creator>
  <cp:lastModifiedBy>Shelly Harris</cp:lastModifiedBy>
  <cp:revision>240</cp:revision>
  <cp:lastPrinted>2017-01-09T20:46:06Z</cp:lastPrinted>
  <dcterms:created xsi:type="dcterms:W3CDTF">2014-05-28T19:34:35Z</dcterms:created>
  <dcterms:modified xsi:type="dcterms:W3CDTF">2020-06-16T20:35:43Z</dcterms:modified>
</cp:coreProperties>
</file>